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audio1.bin" ContentType="audio/unknown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5" r:id="rId2"/>
    <p:sldMasterId id="2147483692" r:id="rId3"/>
    <p:sldMasterId id="2147483700" r:id="rId4"/>
  </p:sldMasterIdLst>
  <p:notesMasterIdLst>
    <p:notesMasterId r:id="rId62"/>
  </p:notesMasterIdLst>
  <p:handoutMasterIdLst>
    <p:handoutMasterId r:id="rId63"/>
  </p:handoutMasterIdLst>
  <p:sldIdLst>
    <p:sldId id="647" r:id="rId5"/>
    <p:sldId id="950" r:id="rId6"/>
    <p:sldId id="951" r:id="rId7"/>
    <p:sldId id="927" r:id="rId8"/>
    <p:sldId id="901" r:id="rId9"/>
    <p:sldId id="902" r:id="rId10"/>
    <p:sldId id="903" r:id="rId11"/>
    <p:sldId id="904" r:id="rId12"/>
    <p:sldId id="517" r:id="rId13"/>
    <p:sldId id="531" r:id="rId14"/>
    <p:sldId id="586" r:id="rId15"/>
    <p:sldId id="588" r:id="rId16"/>
    <p:sldId id="886" r:id="rId17"/>
    <p:sldId id="946" r:id="rId18"/>
    <p:sldId id="870" r:id="rId19"/>
    <p:sldId id="906" r:id="rId20"/>
    <p:sldId id="948" r:id="rId21"/>
    <p:sldId id="907" r:id="rId22"/>
    <p:sldId id="908" r:id="rId23"/>
    <p:sldId id="793" r:id="rId24"/>
    <p:sldId id="787" r:id="rId25"/>
    <p:sldId id="952" r:id="rId26"/>
    <p:sldId id="792" r:id="rId27"/>
    <p:sldId id="794" r:id="rId28"/>
    <p:sldId id="954" r:id="rId29"/>
    <p:sldId id="795" r:id="rId30"/>
    <p:sldId id="798" r:id="rId31"/>
    <p:sldId id="947" r:id="rId32"/>
    <p:sldId id="909" r:id="rId33"/>
    <p:sldId id="910" r:id="rId34"/>
    <p:sldId id="911" r:id="rId35"/>
    <p:sldId id="912" r:id="rId36"/>
    <p:sldId id="913" r:id="rId37"/>
    <p:sldId id="914" r:id="rId38"/>
    <p:sldId id="949" r:id="rId39"/>
    <p:sldId id="915" r:id="rId40"/>
    <p:sldId id="817" r:id="rId41"/>
    <p:sldId id="852" r:id="rId42"/>
    <p:sldId id="869" r:id="rId43"/>
    <p:sldId id="953" r:id="rId44"/>
    <p:sldId id="926" r:id="rId45"/>
    <p:sldId id="919" r:id="rId46"/>
    <p:sldId id="920" r:id="rId47"/>
    <p:sldId id="893" r:id="rId48"/>
    <p:sldId id="921" r:id="rId49"/>
    <p:sldId id="923" r:id="rId50"/>
    <p:sldId id="895" r:id="rId51"/>
    <p:sldId id="929" r:id="rId52"/>
    <p:sldId id="930" r:id="rId53"/>
    <p:sldId id="943" r:id="rId54"/>
    <p:sldId id="934" r:id="rId55"/>
    <p:sldId id="944" r:id="rId56"/>
    <p:sldId id="945" r:id="rId57"/>
    <p:sldId id="938" r:id="rId58"/>
    <p:sldId id="939" r:id="rId59"/>
    <p:sldId id="940" r:id="rId60"/>
    <p:sldId id="942" r:id="rId6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1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o Sanvito" initials="S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6FA"/>
    <a:srgbClr val="FF0000"/>
    <a:srgbClr val="00FF00"/>
    <a:srgbClr val="8886C0"/>
    <a:srgbClr val="69C1F0"/>
    <a:srgbClr val="91CFC8"/>
    <a:srgbClr val="E0CF56"/>
    <a:srgbClr val="777777"/>
    <a:srgbClr val="33333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73609" autoAdjust="0"/>
  </p:normalViewPr>
  <p:slideViewPr>
    <p:cSldViewPr snapToGrid="0">
      <p:cViewPr varScale="1">
        <p:scale>
          <a:sx n="55" d="100"/>
          <a:sy n="55" d="100"/>
        </p:scale>
        <p:origin x="1662" y="60"/>
      </p:cViewPr>
      <p:guideLst>
        <p:guide orient="horz" pos="-1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1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FF5AB9E4-3946-42EB-ADDF-BB964DB3FF43}" type="datetime1">
              <a:rPr lang="en-US"/>
              <a:pPr>
                <a:defRPr/>
              </a:pPr>
              <a:t>10/23/2014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36CBF70E-F7CD-4E71-9F23-302CF5534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B6837B33-832D-42D5-B072-F621853EB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8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/>
            <a:fld id="{FCA427F8-F10F-433B-8784-CD4367C1517A}" type="slidenum">
              <a:rPr lang="en-US" sz="1300">
                <a:solidFill>
                  <a:srgbClr val="000000"/>
                </a:solidFill>
              </a:rPr>
              <a:pPr algn="r" eaLnBrk="0" hangingPunct="0"/>
              <a:t>1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653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10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51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11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9488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12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01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13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 is it justified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to use V and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Ei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and phi-I from DFT as single particles states to then compute the transport?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Yes and no</a:t>
            </a:r>
          </a:p>
        </p:txBody>
      </p:sp>
    </p:spTree>
    <p:extLst>
      <p:ext uri="{BB962C8B-B14F-4D97-AF65-F5344CB8AC3E}">
        <p14:creationId xmlns:p14="http://schemas.microsoft.com/office/powerpoint/2010/main" val="193530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itchFamily="34" charset="0"/>
              </a:rPr>
              <a:t>Mention:</a:t>
            </a:r>
            <a:r>
              <a:rPr lang="en-GB" baseline="0" dirty="0" smtClean="0">
                <a:latin typeface="Arial" pitchFamily="34" charset="0"/>
              </a:rPr>
              <a:t> what do I have to do to get correct/physically meaningful results?</a:t>
            </a:r>
          </a:p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01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15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09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7051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17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853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18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 photo emission experiments for IP, and inverse photoemission for EA</a:t>
            </a:r>
          </a:p>
        </p:txBody>
      </p:sp>
    </p:spTree>
    <p:extLst>
      <p:ext uri="{BB962C8B-B14F-4D97-AF65-F5344CB8AC3E}">
        <p14:creationId xmlns:p14="http://schemas.microsoft.com/office/powerpoint/2010/main" val="338137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19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1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smtClean="0">
                <a:latin typeface="Arial" pitchFamily="34" charset="0"/>
              </a:rPr>
              <a:t>Mention</a:t>
            </a:r>
            <a:r>
              <a:rPr lang="en-GB" dirty="0" smtClean="0">
                <a:latin typeface="Arial" pitchFamily="34" charset="0"/>
              </a:rPr>
              <a:t>:</a:t>
            </a:r>
            <a:r>
              <a:rPr lang="en-GB" baseline="0" dirty="0" smtClean="0">
                <a:latin typeface="Arial" pitchFamily="34" charset="0"/>
              </a:rPr>
              <a:t> “is it predictive”: once we know all atomic positions, can we predict the transport properties?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2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20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4260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21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hybrid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functionals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(LDA underestimates HOMOLUMO gap,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HartreeFock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overestimates it, so we mix the two to get a good gap).</a:t>
            </a:r>
          </a:p>
        </p:txBody>
      </p:sp>
    </p:spTree>
    <p:extLst>
      <p:ext uri="{BB962C8B-B14F-4D97-AF65-F5344CB8AC3E}">
        <p14:creationId xmlns:p14="http://schemas.microsoft.com/office/powerpoint/2010/main" val="724751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22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7254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23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 example with H atom (single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electron interacting with its own exchange correlation,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hartree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potential)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17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24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289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25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785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7455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27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baseline="0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6237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37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29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KS</a:t>
            </a:r>
            <a:r>
              <a:rPr lang="en-US" baseline="0" dirty="0" smtClean="0"/>
              <a:t> scheme does not capture (Eigenvalues!) But DFT as a Total energy theory does capture this effect! We want to demonstrate this!</a:t>
            </a:r>
            <a:endParaRPr lang="en-US" dirty="0" smtClean="0"/>
          </a:p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3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that GW does not really work for Kondo physics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7445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30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50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31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2604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32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1731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33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4390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34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 important advantage, we consider DFT total energies, which are accurate!!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820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35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GB" dirty="0" smtClean="0"/>
              <a:t>Mention: CDFT allows </a:t>
            </a:r>
            <a:r>
              <a:rPr lang="en-GB" smtClean="0"/>
              <a:t>to extract G0</a:t>
            </a:r>
            <a:endParaRPr lang="en-GB" dirty="0" smtClean="0"/>
          </a:p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6031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7973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37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 note on the speed of the image charge formation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 new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functionals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58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38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11615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39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itchFamily="34" charset="0"/>
              </a:rPr>
              <a:t>Mention:</a:t>
            </a:r>
            <a:r>
              <a:rPr lang="en-GB" baseline="0" dirty="0" smtClean="0">
                <a:latin typeface="Arial" pitchFamily="34" charset="0"/>
              </a:rPr>
              <a:t> now we have the levels at equilibrium in the right place, are we done? No!!</a:t>
            </a:r>
            <a:endParaRPr lang="en-GB" dirty="0" smtClean="0">
              <a:latin typeface="Arial" pitchFamily="34" charset="0"/>
            </a:endParaRP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What about limitations of NEGF itself?</a:t>
            </a:r>
          </a:p>
        </p:txBody>
      </p:sp>
    </p:spTree>
    <p:extLst>
      <p:ext uri="{BB962C8B-B14F-4D97-AF65-F5344CB8AC3E}">
        <p14:creationId xmlns:p14="http://schemas.microsoft.com/office/powerpoint/2010/main" val="2012372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73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40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 metallic point contacts work really well, graphene, carbon nanotubes</a:t>
            </a:r>
          </a:p>
        </p:txBody>
      </p:sp>
    </p:spTree>
    <p:extLst>
      <p:ext uri="{BB962C8B-B14F-4D97-AF65-F5344CB8AC3E}">
        <p14:creationId xmlns:p14="http://schemas.microsoft.com/office/powerpoint/2010/main" val="2868579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41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 electron-phonon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couplings, find relevant phonon modes for rotation, bias induced energy barrier changes, …</a:t>
            </a:r>
          </a:p>
          <a:p>
            <a:pPr eaLnBrk="1" hangingPunct="1"/>
            <a:endParaRPr lang="en-GB" baseline="0" dirty="0" smtClean="0">
              <a:latin typeface="Arial" pitchFamily="34" charset="0"/>
              <a:ea typeface="ＭＳ Ｐゴシック" pitchFamily="34" charset="-128"/>
            </a:endParaRP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Just to show that the calculations do not end when we have T and I-V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028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baseline="0" dirty="0" smtClean="0"/>
              <a:t>Mention:</a:t>
            </a:r>
          </a:p>
          <a:p>
            <a:r>
              <a:rPr lang="en-GB" baseline="0" dirty="0" smtClean="0"/>
              <a:t>Mention:-&gt; put it as question to students</a:t>
            </a:r>
          </a:p>
          <a:p>
            <a:r>
              <a:rPr lang="en-GB" baseline="0" dirty="0" smtClean="0"/>
              <a:t>              -&gt;the gap closes; note that the shape of I-V doe not really change significantly, which implies that the couplings stay constant (and energy shifts), contrary to what said yesterday!!</a:t>
            </a:r>
          </a:p>
          <a:p>
            <a:r>
              <a:rPr lang="en-GB" baseline="0" dirty="0" smtClean="0"/>
              <a:t>Molecule name: Zn-</a:t>
            </a:r>
            <a:r>
              <a:rPr lang="en-GB" baseline="0" dirty="0" err="1" smtClean="0"/>
              <a:t>porphyrin</a:t>
            </a:r>
            <a:endParaRPr lang="en-GB" baseline="0" dirty="0" smtClean="0"/>
          </a:p>
          <a:p>
            <a:endParaRPr lang="en-GB" dirty="0" smtClean="0"/>
          </a:p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563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84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17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45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 energy level shifts with bias: fractional charge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              -&gt;</a:t>
            </a:r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draw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on board charge vs. bias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  <a:p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  <a:latin typeface="Arial"/>
              </a:rPr>
              <a:t>Non-self-consistent I-V has correct sudden onset in 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prstClr val="black"/>
                </a:solidFill>
                <a:latin typeface="Arial"/>
              </a:rPr>
              <a:t>Current is overestimated, in experiment the electronic coupling is weaker: different binding geometry?</a:t>
            </a:r>
          </a:p>
          <a:p>
            <a:endParaRPr lang="en-GB" dirty="0" smtClean="0"/>
          </a:p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903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46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Mention: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itchFamily="34" charset="0"/>
              </a:rPr>
              <a:t>  </a:t>
            </a:r>
            <a:r>
              <a:rPr lang="en-GB" baseline="0" dirty="0" smtClean="0">
                <a:latin typeface="Arial" pitchFamily="34" charset="0"/>
              </a:rPr>
              <a:t>Ask students?</a:t>
            </a:r>
            <a:endParaRPr lang="en-GB" dirty="0" smtClean="0">
              <a:latin typeface="Arial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  -&gt; draw on board: atom on surface and isolated atom (or H2 molecule)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  -&gt; </a:t>
            </a:r>
            <a:r>
              <a:rPr lang="en-GB" baseline="0" dirty="0" err="1" smtClean="0">
                <a:latin typeface="Arial" pitchFamily="34" charset="0"/>
              </a:rPr>
              <a:t>importantn</a:t>
            </a:r>
            <a:r>
              <a:rPr lang="en-GB" baseline="0" dirty="0" smtClean="0">
                <a:latin typeface="Arial" pitchFamily="34" charset="0"/>
              </a:rPr>
              <a:t> to note: the charge n is the “probability to find an electron on the dot”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  -&gt; emphasize that you can get good conductance at low bias as long as you are in the tunnelling</a:t>
            </a:r>
          </a:p>
        </p:txBody>
      </p:sp>
    </p:spTree>
    <p:extLst>
      <p:ext uri="{BB962C8B-B14F-4D97-AF65-F5344CB8AC3E}">
        <p14:creationId xmlns:p14="http://schemas.microsoft.com/office/powerpoint/2010/main" val="380899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47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0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48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aseline="0" dirty="0" smtClean="0"/>
              <a:t>Mention we now reduce the coupling until the broadening is very small</a:t>
            </a:r>
          </a:p>
          <a:p>
            <a:r>
              <a:rPr lang="en-US" baseline="0" dirty="0" smtClean="0"/>
              <a:t>Gamma=1/time - &gt; it takes a long time for an electron to jump on/off the molecule, so that it can diphase on the molecule</a:t>
            </a:r>
          </a:p>
          <a:p>
            <a:r>
              <a:rPr lang="en-US" baseline="0" dirty="0" smtClean="0"/>
              <a:t>Transport is then more suitably not coherent but with the </a:t>
            </a:r>
            <a:r>
              <a:rPr lang="en-US" baseline="0" dirty="0" err="1" smtClean="0"/>
              <a:t>dephasing</a:t>
            </a:r>
            <a:r>
              <a:rPr lang="en-US" baseline="0" dirty="0" smtClean="0"/>
              <a:t> we have a two step hopping process; sequential tunneling</a:t>
            </a:r>
          </a:p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54447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49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aseline="0" dirty="0" smtClean="0"/>
              <a:t>Mention:</a:t>
            </a:r>
          </a:p>
          <a:p>
            <a:r>
              <a:rPr lang="en-US" baseline="0" dirty="0" smtClean="0"/>
              <a:t>   key point: </a:t>
            </a:r>
            <a:r>
              <a:rPr lang="en-US" baseline="0" dirty="0" err="1" smtClean="0"/>
              <a:t>E_i</a:t>
            </a:r>
            <a:r>
              <a:rPr lang="en-US" baseline="0" dirty="0" smtClean="0"/>
              <a:t> are total energies, not eigenvalues</a:t>
            </a:r>
          </a:p>
        </p:txBody>
      </p:sp>
    </p:spTree>
    <p:extLst>
      <p:ext uri="{BB962C8B-B14F-4D97-AF65-F5344CB8AC3E}">
        <p14:creationId xmlns:p14="http://schemas.microsoft.com/office/powerpoint/2010/main" val="3792833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5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04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50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04980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51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aseline="0" dirty="0" smtClean="0"/>
              <a:t>Mention: we neglect spins here for simplicity</a:t>
            </a:r>
          </a:p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110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52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983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53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278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54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4126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55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GB" dirty="0" smtClean="0"/>
              <a:t>Mention: how do we get gamma</a:t>
            </a:r>
          </a:p>
          <a:p>
            <a:r>
              <a:rPr lang="en-GB" dirty="0" smtClean="0"/>
              <a:t>                it can change with bias, but we neglect</a:t>
            </a:r>
            <a:r>
              <a:rPr lang="en-GB" baseline="0" dirty="0" smtClean="0"/>
              <a:t> that for now</a:t>
            </a:r>
          </a:p>
          <a:p>
            <a:r>
              <a:rPr lang="en-GB" baseline="0" dirty="0" smtClean="0"/>
              <a:t>                We checked non-</a:t>
            </a:r>
            <a:r>
              <a:rPr lang="en-GB" baseline="0" dirty="0" err="1" smtClean="0"/>
              <a:t>selfconsistently</a:t>
            </a:r>
            <a:r>
              <a:rPr lang="en-GB" baseline="0" dirty="0" smtClean="0"/>
              <a:t>, and more or less the peaks did not change width</a:t>
            </a:r>
          </a:p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9220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73960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57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Mention</a:t>
            </a:r>
            <a:r>
              <a:rPr lang="en-GB" dirty="0" smtClean="0">
                <a:latin typeface="Arial" pitchFamily="34" charset="0"/>
              </a:rPr>
              <a:t>:</a:t>
            </a:r>
          </a:p>
          <a:p>
            <a:pPr eaLnBrk="1" hangingPunct="1"/>
            <a:r>
              <a:rPr lang="en-GB" dirty="0" smtClean="0">
                <a:latin typeface="Arial" pitchFamily="34" charset="0"/>
              </a:rPr>
              <a:t>-&gt; tip geometry reduces</a:t>
            </a:r>
            <a:r>
              <a:rPr lang="en-GB" baseline="0" dirty="0" smtClean="0">
                <a:latin typeface="Arial" pitchFamily="34" charset="0"/>
              </a:rPr>
              <a:t> coupling by factor 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latin typeface="Arial" pitchFamily="34" charset="0"/>
              </a:rPr>
              <a:t>-&gt; general stuff on mapping to model: maybe show a slide on organic electronics where this is done, then also to include phonons, then to get to Markus theory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itchFamily="34" charset="0"/>
              </a:rPr>
              <a:t>-&gt; </a:t>
            </a:r>
            <a:r>
              <a:rPr lang="en-GB" baseline="0" dirty="0" smtClean="0">
                <a:latin typeface="Arial" pitchFamily="34" charset="0"/>
              </a:rPr>
              <a:t>the slope after the first jump can be due to other energy levels, or also excitation of phonons</a:t>
            </a: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Temperature of </a:t>
            </a:r>
            <a:r>
              <a:rPr lang="en-GB" baseline="0" dirty="0" smtClean="0">
                <a:latin typeface="Arial" pitchFamily="34" charset="0"/>
              </a:rPr>
              <a:t>experiments </a:t>
            </a:r>
            <a:r>
              <a:rPr lang="en-GB" baseline="0" dirty="0" smtClean="0">
                <a:latin typeface="Arial" pitchFamily="34" charset="0"/>
              </a:rPr>
              <a:t>4K, </a:t>
            </a:r>
            <a:r>
              <a:rPr lang="en-GB" baseline="0" dirty="0" smtClean="0">
                <a:latin typeface="Arial" pitchFamily="34" charset="0"/>
              </a:rPr>
              <a:t>calculations at </a:t>
            </a:r>
            <a:r>
              <a:rPr lang="en-GB" baseline="0" smtClean="0">
                <a:latin typeface="Arial" pitchFamily="34" charset="0"/>
              </a:rPr>
              <a:t>150 </a:t>
            </a:r>
            <a:r>
              <a:rPr lang="en-GB" baseline="0" smtClean="0">
                <a:latin typeface="Arial" pitchFamily="34" charset="0"/>
              </a:rPr>
              <a:t>K</a:t>
            </a:r>
            <a:endParaRPr lang="en-GB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0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90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7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548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3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9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857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ＭＳ Ｐゴシック" pitchFamily="-65" charset="-128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68162-F184-47B3-AFE9-59588D05205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8D72C-A5A4-4E94-B6FF-EA7FC266314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004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2361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CB849-FE12-4B17-8645-BAFB1850F227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40631-5A43-463F-ABD9-8DC37D28E1B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71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3BC90-F411-40C4-B404-CCE8A7566B40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7D8F80-E1DA-4AFB-882D-EDA76E14D3E3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690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22977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85572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78308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2640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309710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1288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D6827-E7CD-4CF5-B276-27CB8123A3FA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106D8-85C3-4246-BFEC-4F0427FE4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0419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49494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25792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32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11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7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32A2C-CED9-4AD1-9CFF-195C860A3AA6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6D6ED-33AD-4CF7-8BBB-BD0F19D6DDE4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802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BCD8-B17B-4C3B-B1FB-8AF03A382E6C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56290-6597-4648-B548-45E33531ED8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576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68162-F184-47B3-AFE9-59588D052058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8D72C-A5A4-4E94-B6FF-EA7FC2663148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470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9A55F-7929-4C37-AAE9-2233CE083404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3ED5-260C-4E98-A859-5CD68FB5C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CB849-FE12-4B17-8645-BAFB1850F227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40631-5A43-463F-ABD9-8DC37D28E1B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153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3BC90-F411-40C4-B404-CCE8A7566B40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7D8F80-E1DA-4AFB-882D-EDA76E14D3E3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08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07368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7551669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98514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1057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8A9A-EC0D-4BAD-958C-B97FA0DB6C0A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CA66F-3B3C-4164-9192-81EE312FD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45AFA-0C72-494F-AAA7-274AB9597C17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28897-BDD6-4872-8BC2-0FFC867E19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F7F90-F09E-4B7A-AB07-55F5CDF10421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2809-B2C6-4421-8834-57BF5E501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5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32A2C-CED9-4AD1-9CFF-195C860A3AA6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6D6ED-33AD-4CF7-8BBB-BD0F19D6DDE4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93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BCD8-B17B-4C3B-B1FB-8AF03A382E6C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56290-6597-4648-B548-45E33531ED8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2051" name="Picture 11" descr="crann_rgb"/>
          <p:cNvPicPr>
            <a:picLocks noChangeAspect="1" noChangeArrowheads="1"/>
          </p:cNvPicPr>
          <p:nvPr userDrawn="1"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480AABD5-C24E-49D2-BF49-F676A5147A6D}" type="datetime1">
              <a:rPr lang="en-US"/>
              <a:pPr>
                <a:defRPr/>
              </a:pPr>
              <a:t>10/23/2014</a:t>
            </a:fld>
            <a:endParaRPr lang="en-US" sz="14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9C61950-597B-4D7F-B5E7-0C721F0053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10/23/2014</a:t>
            </a:fld>
            <a:endParaRPr lang="en-US" sz="1400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35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10/23/2014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6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10/23/2014</a:t>
            </a:fld>
            <a:endParaRPr lang="en-US" sz="1400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75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1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3.wdp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3.png"/><Relationship Id="rId11" Type="http://schemas.openxmlformats.org/officeDocument/2006/relationships/image" Target="../media/image80.wmf"/><Relationship Id="rId5" Type="http://schemas.openxmlformats.org/officeDocument/2006/relationships/image" Target="../media/image82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81.png"/><Relationship Id="rId9" Type="http://schemas.openxmlformats.org/officeDocument/2006/relationships/image" Target="../media/image7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g"/><Relationship Id="rId4" Type="http://schemas.openxmlformats.org/officeDocument/2006/relationships/image" Target="../media/image8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2.png"/><Relationship Id="rId7" Type="http://schemas.microsoft.com/office/2007/relationships/hdphoto" Target="../media/hdphoto5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microsoft.com/office/2007/relationships/hdphoto" Target="../media/hdphoto4.wdp"/><Relationship Id="rId4" Type="http://schemas.openxmlformats.org/officeDocument/2006/relationships/image" Target="../media/image93.jpeg"/><Relationship Id="rId9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15.wmf"/><Relationship Id="rId5" Type="http://schemas.microsoft.com/office/2007/relationships/hdphoto" Target="../media/hdphoto1.wdp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6.jpeg"/><Relationship Id="rId9" Type="http://schemas.openxmlformats.org/officeDocument/2006/relationships/image" Target="../media/image14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5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4.jpeg"/><Relationship Id="rId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85.jpg"/><Relationship Id="rId4" Type="http://schemas.openxmlformats.org/officeDocument/2006/relationships/image" Target="../media/image10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0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microsoft.com/office/2007/relationships/hdphoto" Target="../media/hdphoto7.wdp"/><Relationship Id="rId5" Type="http://schemas.openxmlformats.org/officeDocument/2006/relationships/image" Target="../media/image105.jpeg"/><Relationship Id="rId4" Type="http://schemas.openxmlformats.org/officeDocument/2006/relationships/image" Target="../media/image104.emf"/><Relationship Id="rId9" Type="http://schemas.openxmlformats.org/officeDocument/2006/relationships/image" Target="../media/image10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hyperlink" Target="http://www.smeagol.tcd.ie/" TargetMode="External"/><Relationship Id="rId9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Intro.pdf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4114800"/>
            <a:ext cx="8839200" cy="1828800"/>
          </a:xfrm>
        </p:spPr>
        <p:txBody>
          <a:bodyPr/>
          <a:lstStyle/>
          <a:p>
            <a:pPr marL="0" indent="0" eaLnBrk="1" hangingPunct="1">
              <a:spcBef>
                <a:spcPts val="1968"/>
              </a:spcBef>
            </a:pPr>
            <a:r>
              <a:rPr lang="en-US" sz="2800" i="1" dirty="0" smtClean="0"/>
              <a:t>Quantitative modelling of electron transport using DFT</a:t>
            </a:r>
          </a:p>
          <a:p>
            <a:pPr marL="0" indent="0" eaLnBrk="1" hangingPunct="1">
              <a:spcBef>
                <a:spcPts val="1968"/>
              </a:spcBef>
            </a:pPr>
            <a:r>
              <a:rPr lang="en-US" u="sng" dirty="0" smtClean="0">
                <a:solidFill>
                  <a:srgbClr val="333333"/>
                </a:solidFill>
              </a:rPr>
              <a:t>Ivan </a:t>
            </a:r>
            <a:r>
              <a:rPr lang="en-US" u="sng" dirty="0" err="1" smtClean="0">
                <a:solidFill>
                  <a:srgbClr val="333333"/>
                </a:solidFill>
              </a:rPr>
              <a:t>Rungger</a:t>
            </a:r>
            <a:r>
              <a:rPr lang="en-US" dirty="0" smtClean="0">
                <a:solidFill>
                  <a:srgbClr val="333333"/>
                </a:solidFill>
              </a:rPr>
              <a:t>, </a:t>
            </a:r>
            <a:r>
              <a:rPr lang="en-US" dirty="0" err="1" smtClean="0">
                <a:solidFill>
                  <a:srgbClr val="333333"/>
                </a:solidFill>
              </a:rPr>
              <a:t>Amaury</a:t>
            </a:r>
            <a:r>
              <a:rPr lang="en-US" dirty="0" smtClean="0">
                <a:solidFill>
                  <a:srgbClr val="333333"/>
                </a:solidFill>
              </a:rPr>
              <a:t> de </a:t>
            </a:r>
            <a:r>
              <a:rPr lang="en-US" dirty="0" err="1" smtClean="0">
                <a:solidFill>
                  <a:srgbClr val="333333"/>
                </a:solidFill>
              </a:rPr>
              <a:t>Melo</a:t>
            </a:r>
            <a:r>
              <a:rPr lang="en-US" dirty="0" smtClean="0">
                <a:solidFill>
                  <a:srgbClr val="333333"/>
                </a:solidFill>
              </a:rPr>
              <a:t> Souza and Stefano </a:t>
            </a:r>
            <a:r>
              <a:rPr lang="en-US" dirty="0" err="1" smtClean="0">
                <a:solidFill>
                  <a:srgbClr val="333333"/>
                </a:solidFill>
              </a:rPr>
              <a:t>Sanvito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indent="0" eaLnBrk="1" hangingPunct="1"/>
            <a:r>
              <a:rPr lang="en-US" sz="1600" i="1" dirty="0" smtClean="0">
                <a:solidFill>
                  <a:srgbClr val="333333"/>
                </a:solidFill>
              </a:rPr>
              <a:t>School of Physics and CRANN, Trinity College Dublin, IRELAND</a:t>
            </a:r>
          </a:p>
        </p:txBody>
      </p:sp>
      <p:pic>
        <p:nvPicPr>
          <p:cNvPr id="4101" name="Picture 33" descr="crann_rgb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742238" y="0"/>
            <a:ext cx="1401762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sfi_PMS.ai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16238" y="6021388"/>
            <a:ext cx="8112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 descr="trinity crest.psd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57200" y="6172200"/>
            <a:ext cx="3603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7" descr="UCCsimplified.ai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266825" y="6140450"/>
            <a:ext cx="126047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" y="762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</a:rPr>
              <a:t>Sao Paulo, Brazil	                        	October 2014</a:t>
            </a:r>
          </a:p>
        </p:txBody>
      </p:sp>
    </p:spTree>
    <p:extLst>
      <p:ext uri="{BB962C8B-B14F-4D97-AF65-F5344CB8AC3E}">
        <p14:creationId xmlns:p14="http://schemas.microsoft.com/office/powerpoint/2010/main" val="26803581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read the results ?</a:t>
            </a: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1600200" y="5334000"/>
            <a:ext cx="228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solidFill>
                  <a:srgbClr val="515151"/>
                </a:solidFill>
                <a:latin typeface="Helvetica Neue" charset="0"/>
              </a:rPr>
              <a:t>H</a:t>
            </a:r>
            <a:r>
              <a:rPr lang="en-US" sz="3900" i="1" baseline="-25000">
                <a:solidFill>
                  <a:srgbClr val="515151"/>
                </a:solidFill>
                <a:latin typeface="Helvetica Neue" charset="0"/>
              </a:rPr>
              <a:t>M</a:t>
            </a:r>
            <a:r>
              <a:rPr lang="en-US" sz="3900" i="1">
                <a:solidFill>
                  <a:schemeClr val="bg1"/>
                </a:solidFill>
                <a:latin typeface="Helvetica Neue" charset="0"/>
              </a:rPr>
              <a:t>+Re</a:t>
            </a:r>
            <a:r>
              <a:rPr lang="en-US" sz="3900" i="1">
                <a:solidFill>
                  <a:schemeClr val="bg1"/>
                </a:solidFill>
                <a:latin typeface="Symbol" charset="2"/>
              </a:rPr>
              <a:t>S</a:t>
            </a:r>
            <a:endParaRPr lang="en-US" sz="3900" i="1">
              <a:solidFill>
                <a:schemeClr val="bg1"/>
              </a:solidFill>
              <a:latin typeface="Helvetica Neue" charset="0"/>
            </a:endParaRPr>
          </a:p>
        </p:txBody>
      </p:sp>
      <p:grpSp>
        <p:nvGrpSpPr>
          <p:cNvPr id="18" name="Group 41"/>
          <p:cNvGrpSpPr>
            <a:grpSpLocks/>
          </p:cNvGrpSpPr>
          <p:nvPr/>
        </p:nvGrpSpPr>
        <p:grpSpPr bwMode="auto">
          <a:xfrm>
            <a:off x="0" y="1676400"/>
            <a:ext cx="8763000" cy="4827588"/>
            <a:chOff x="0" y="1056"/>
            <a:chExt cx="5520" cy="3041"/>
          </a:xfrm>
        </p:grpSpPr>
        <p:grpSp>
          <p:nvGrpSpPr>
            <p:cNvPr id="19" name="Group 40"/>
            <p:cNvGrpSpPr>
              <a:grpSpLocks/>
            </p:cNvGrpSpPr>
            <p:nvPr/>
          </p:nvGrpSpPr>
          <p:grpSpPr bwMode="auto">
            <a:xfrm>
              <a:off x="3456" y="1584"/>
              <a:ext cx="2064" cy="2513"/>
              <a:chOff x="3456" y="1584"/>
              <a:chExt cx="2064" cy="2513"/>
            </a:xfrm>
          </p:grpSpPr>
          <p:sp>
            <p:nvSpPr>
              <p:cNvPr id="25" name="Oval 37"/>
              <p:cNvSpPr>
                <a:spLocks/>
              </p:cNvSpPr>
              <p:nvPr/>
            </p:nvSpPr>
            <p:spPr bwMode="auto">
              <a:xfrm>
                <a:off x="3504" y="1584"/>
                <a:ext cx="1920" cy="2496"/>
              </a:xfrm>
              <a:prstGeom prst="ellipse">
                <a:avLst/>
              </a:prstGeom>
              <a:blipFill dpi="0" rotWithShape="0">
                <a:blip r:embed="rId4">
                  <a:alphaModFix amt="59000"/>
                </a:blip>
                <a:srcRect/>
                <a:tile tx="0" ty="0" sx="100000" sy="100000" flip="none" algn="tl"/>
              </a:blipFill>
              <a:ln w="25400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38"/>
              <p:cNvSpPr>
                <a:spLocks/>
              </p:cNvSpPr>
              <p:nvPr/>
            </p:nvSpPr>
            <p:spPr bwMode="auto">
              <a:xfrm>
                <a:off x="3456" y="2849"/>
                <a:ext cx="2064" cy="12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32"/>
            <p:cNvGrpSpPr>
              <a:grpSpLocks/>
            </p:cNvGrpSpPr>
            <p:nvPr/>
          </p:nvGrpSpPr>
          <p:grpSpPr bwMode="auto">
            <a:xfrm>
              <a:off x="0" y="1056"/>
              <a:ext cx="5088" cy="1920"/>
              <a:chOff x="0" y="1056"/>
              <a:chExt cx="5088" cy="1920"/>
            </a:xfrm>
          </p:grpSpPr>
          <p:sp>
            <p:nvSpPr>
              <p:cNvPr id="21" name="Rectangle 28"/>
              <p:cNvSpPr>
                <a:spLocks/>
              </p:cNvSpPr>
              <p:nvPr/>
            </p:nvSpPr>
            <p:spPr bwMode="auto">
              <a:xfrm>
                <a:off x="0" y="1392"/>
                <a:ext cx="912" cy="1584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9"/>
              <p:cNvSpPr>
                <a:spLocks/>
              </p:cNvSpPr>
              <p:nvPr/>
            </p:nvSpPr>
            <p:spPr bwMode="auto">
              <a:xfrm>
                <a:off x="1968" y="1392"/>
                <a:ext cx="912" cy="1584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254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30"/>
              <p:cNvSpPr>
                <a:spLocks noChangeShapeType="1"/>
              </p:cNvSpPr>
              <p:nvPr/>
            </p:nvSpPr>
            <p:spPr bwMode="auto">
              <a:xfrm flipV="1">
                <a:off x="4560" y="1248"/>
                <a:ext cx="0" cy="158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Text Box 31"/>
              <p:cNvSpPr txBox="1">
                <a:spLocks/>
              </p:cNvSpPr>
              <p:nvPr/>
            </p:nvSpPr>
            <p:spPr bwMode="auto">
              <a:xfrm>
                <a:off x="4512" y="1056"/>
                <a:ext cx="576" cy="36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200">
                    <a:solidFill>
                      <a:schemeClr val="tx1"/>
                    </a:solidFill>
                    <a:latin typeface="Arial" charset="0"/>
                  </a:rPr>
                  <a:t>E</a:t>
                </a:r>
                <a:r>
                  <a:rPr lang="en-US" sz="3200" baseline="-25000">
                    <a:solidFill>
                      <a:schemeClr val="tx1"/>
                    </a:solidFill>
                    <a:latin typeface="Arial" charset="0"/>
                  </a:rPr>
                  <a:t>F</a:t>
                </a:r>
                <a:endParaRPr lang="en-US"/>
              </a:p>
            </p:txBody>
          </p:sp>
        </p:grpSp>
      </p:grpSp>
      <p:sp>
        <p:nvSpPr>
          <p:cNvPr id="27" name="Text Box 5"/>
          <p:cNvSpPr txBox="1">
            <a:spLocks/>
          </p:cNvSpPr>
          <p:nvPr/>
        </p:nvSpPr>
        <p:spPr bwMode="auto">
          <a:xfrm>
            <a:off x="8001000" y="4481513"/>
            <a:ext cx="685800" cy="5794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E</a:t>
            </a:r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 rot="16200000">
            <a:off x="4312444" y="3429794"/>
            <a:ext cx="2165350" cy="30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 Box 8"/>
          <p:cNvSpPr txBox="1">
            <a:spLocks/>
          </p:cNvSpPr>
          <p:nvPr/>
        </p:nvSpPr>
        <p:spPr bwMode="auto">
          <a:xfrm rot="16200000">
            <a:off x="4442619" y="3329781"/>
            <a:ext cx="1143000" cy="5794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DOS</a:t>
            </a:r>
            <a:endParaRPr lang="en-US"/>
          </a:p>
        </p:txBody>
      </p:sp>
      <p:grpSp>
        <p:nvGrpSpPr>
          <p:cNvPr id="30" name="Group 27"/>
          <p:cNvGrpSpPr>
            <a:grpSpLocks/>
          </p:cNvGrpSpPr>
          <p:nvPr/>
        </p:nvGrpSpPr>
        <p:grpSpPr bwMode="auto">
          <a:xfrm>
            <a:off x="6248400" y="2895600"/>
            <a:ext cx="2027238" cy="1631950"/>
            <a:chOff x="3936" y="1824"/>
            <a:chExt cx="1277" cy="1028"/>
          </a:xfrm>
        </p:grpSpPr>
        <p:sp>
          <p:nvSpPr>
            <p:cNvPr id="31" name="Line 9"/>
            <p:cNvSpPr>
              <a:spLocks noChangeShapeType="1"/>
            </p:cNvSpPr>
            <p:nvPr/>
          </p:nvSpPr>
          <p:spPr bwMode="auto">
            <a:xfrm flipV="1">
              <a:off x="4224" y="2084"/>
              <a:ext cx="0" cy="7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V="1">
              <a:off x="4877" y="2084"/>
              <a:ext cx="0" cy="7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Text Box 11"/>
            <p:cNvSpPr txBox="1">
              <a:spLocks/>
            </p:cNvSpPr>
            <p:nvPr/>
          </p:nvSpPr>
          <p:spPr bwMode="auto">
            <a:xfrm>
              <a:off x="3936" y="1824"/>
              <a:ext cx="672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HOMO</a:t>
              </a:r>
              <a:endParaRPr lang="en-US" sz="1600"/>
            </a:p>
          </p:txBody>
        </p:sp>
        <p:sp>
          <p:nvSpPr>
            <p:cNvPr id="34" name="Text Box 12"/>
            <p:cNvSpPr txBox="1">
              <a:spLocks/>
            </p:cNvSpPr>
            <p:nvPr/>
          </p:nvSpPr>
          <p:spPr bwMode="auto">
            <a:xfrm>
              <a:off x="4589" y="1824"/>
              <a:ext cx="624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LUMO</a:t>
              </a:r>
              <a:endParaRPr lang="en-US" sz="1600"/>
            </a:p>
          </p:txBody>
        </p:sp>
      </p:grpSp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1600200" y="5334000"/>
            <a:ext cx="228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solidFill>
                  <a:srgbClr val="515151"/>
                </a:solidFill>
                <a:latin typeface="Helvetica Neue" charset="0"/>
              </a:rPr>
              <a:t>H</a:t>
            </a:r>
            <a:r>
              <a:rPr lang="en-US" sz="3900" i="1" baseline="-25000">
                <a:solidFill>
                  <a:srgbClr val="515151"/>
                </a:solidFill>
                <a:latin typeface="Helvetica Neue" charset="0"/>
              </a:rPr>
              <a:t>M</a:t>
            </a:r>
            <a:r>
              <a:rPr lang="en-US" sz="3900" i="1">
                <a:solidFill>
                  <a:srgbClr val="515151"/>
                </a:solidFill>
                <a:latin typeface="Helvetica Neue" charset="0"/>
              </a:rPr>
              <a:t>+</a:t>
            </a:r>
            <a:r>
              <a:rPr lang="en-US" sz="3900">
                <a:solidFill>
                  <a:srgbClr val="515151"/>
                </a:solidFill>
                <a:latin typeface="Helvetica Neue" charset="0"/>
              </a:rPr>
              <a:t>Re</a:t>
            </a:r>
            <a:r>
              <a:rPr lang="en-US" sz="3900" i="1">
                <a:solidFill>
                  <a:srgbClr val="515151"/>
                </a:solidFill>
                <a:latin typeface="Symbol" charset="2"/>
              </a:rPr>
              <a:t>S</a:t>
            </a:r>
            <a:endParaRPr lang="en-US" sz="3900" i="1">
              <a:solidFill>
                <a:srgbClr val="515151"/>
              </a:solidFill>
              <a:latin typeface="Helvetica Neue" charset="0"/>
            </a:endParaRPr>
          </a:p>
        </p:txBody>
      </p: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1676400" y="3276600"/>
            <a:ext cx="1219200" cy="381000"/>
            <a:chOff x="1056" y="2064"/>
            <a:chExt cx="768" cy="240"/>
          </a:xfrm>
        </p:grpSpPr>
        <p:sp>
          <p:nvSpPr>
            <p:cNvPr id="37" name="Oval 23"/>
            <p:cNvSpPr>
              <a:spLocks/>
            </p:cNvSpPr>
            <p:nvPr/>
          </p:nvSpPr>
          <p:spPr bwMode="auto">
            <a:xfrm>
              <a:off x="1056" y="2064"/>
              <a:ext cx="240" cy="240"/>
            </a:xfrm>
            <a:prstGeom prst="ellipse">
              <a:avLst/>
            </a:prstGeom>
            <a:solidFill>
              <a:srgbClr val="5FB3D9"/>
            </a:solidFill>
            <a:ln w="254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4"/>
            <p:cNvSpPr>
              <a:spLocks/>
            </p:cNvSpPr>
            <p:nvPr/>
          </p:nvSpPr>
          <p:spPr bwMode="auto">
            <a:xfrm>
              <a:off x="1584" y="2064"/>
              <a:ext cx="240" cy="240"/>
            </a:xfrm>
            <a:prstGeom prst="ellipse">
              <a:avLst/>
            </a:prstGeom>
            <a:solidFill>
              <a:srgbClr val="5FB3D9"/>
            </a:solidFill>
            <a:ln w="25400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5"/>
            <p:cNvSpPr>
              <a:spLocks/>
            </p:cNvSpPr>
            <p:nvPr/>
          </p:nvSpPr>
          <p:spPr bwMode="auto">
            <a:xfrm>
              <a:off x="1152" y="2160"/>
              <a:ext cx="528" cy="48"/>
            </a:xfrm>
            <a:prstGeom prst="rect">
              <a:avLst/>
            </a:prstGeom>
            <a:solidFill>
              <a:srgbClr val="5FB3D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6"/>
          <p:cNvGrpSpPr>
            <a:grpSpLocks/>
          </p:cNvGrpSpPr>
          <p:nvPr/>
        </p:nvGrpSpPr>
        <p:grpSpPr bwMode="auto">
          <a:xfrm>
            <a:off x="1447800" y="3429000"/>
            <a:ext cx="1676400" cy="76200"/>
            <a:chOff x="912" y="2160"/>
            <a:chExt cx="1056" cy="48"/>
          </a:xfrm>
        </p:grpSpPr>
        <p:sp>
          <p:nvSpPr>
            <p:cNvPr id="41" name="Rectangle 33"/>
            <p:cNvSpPr>
              <a:spLocks/>
            </p:cNvSpPr>
            <p:nvPr/>
          </p:nvSpPr>
          <p:spPr bwMode="auto">
            <a:xfrm>
              <a:off x="912" y="2160"/>
              <a:ext cx="192" cy="48"/>
            </a:xfrm>
            <a:prstGeom prst="rect">
              <a:avLst/>
            </a:prstGeom>
            <a:solidFill>
              <a:srgbClr val="5FB3D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5"/>
            <p:cNvSpPr>
              <a:spLocks/>
            </p:cNvSpPr>
            <p:nvPr/>
          </p:nvSpPr>
          <p:spPr bwMode="auto">
            <a:xfrm>
              <a:off x="1776" y="2160"/>
              <a:ext cx="192" cy="48"/>
            </a:xfrm>
            <a:prstGeom prst="rect">
              <a:avLst/>
            </a:prstGeom>
            <a:solidFill>
              <a:srgbClr val="5FB3D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5867400" y="2895600"/>
            <a:ext cx="2027238" cy="1631950"/>
            <a:chOff x="3936" y="1824"/>
            <a:chExt cx="1277" cy="1028"/>
          </a:xfrm>
        </p:grpSpPr>
        <p:sp>
          <p:nvSpPr>
            <p:cNvPr id="44" name="Line 43"/>
            <p:cNvSpPr>
              <a:spLocks noChangeShapeType="1"/>
            </p:cNvSpPr>
            <p:nvPr/>
          </p:nvSpPr>
          <p:spPr bwMode="auto">
            <a:xfrm flipV="1">
              <a:off x="4224" y="2084"/>
              <a:ext cx="0" cy="7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flipV="1">
              <a:off x="4877" y="2084"/>
              <a:ext cx="0" cy="76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Text Box 45"/>
            <p:cNvSpPr txBox="1">
              <a:spLocks/>
            </p:cNvSpPr>
            <p:nvPr/>
          </p:nvSpPr>
          <p:spPr bwMode="auto">
            <a:xfrm>
              <a:off x="3936" y="1824"/>
              <a:ext cx="672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HOMO</a:t>
              </a:r>
              <a:endParaRPr lang="en-US" sz="1600"/>
            </a:p>
          </p:txBody>
        </p:sp>
        <p:sp>
          <p:nvSpPr>
            <p:cNvPr id="47" name="Text Box 46"/>
            <p:cNvSpPr txBox="1">
              <a:spLocks/>
            </p:cNvSpPr>
            <p:nvPr/>
          </p:nvSpPr>
          <p:spPr bwMode="auto">
            <a:xfrm>
              <a:off x="4589" y="1824"/>
              <a:ext cx="624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LUMO</a:t>
              </a:r>
              <a:endParaRPr lang="en-US" sz="1600"/>
            </a:p>
          </p:txBody>
        </p:sp>
      </p:grp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1600200" y="5334000"/>
            <a:ext cx="3505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solidFill>
                  <a:srgbClr val="515151"/>
                </a:solidFill>
                <a:latin typeface="Helvetica Neue" charset="0"/>
              </a:rPr>
              <a:t>H</a:t>
            </a:r>
            <a:r>
              <a:rPr lang="en-US" sz="3900" i="1" baseline="-25000">
                <a:solidFill>
                  <a:srgbClr val="515151"/>
                </a:solidFill>
                <a:latin typeface="Helvetica Neue" charset="0"/>
              </a:rPr>
              <a:t>M</a:t>
            </a:r>
            <a:r>
              <a:rPr lang="en-US" sz="3900" i="1">
                <a:solidFill>
                  <a:srgbClr val="515151"/>
                </a:solidFill>
                <a:latin typeface="Helvetica Neue" charset="0"/>
              </a:rPr>
              <a:t>+</a:t>
            </a:r>
            <a:r>
              <a:rPr lang="en-US" sz="3900">
                <a:solidFill>
                  <a:srgbClr val="515151"/>
                </a:solidFill>
                <a:latin typeface="Helvetica Neue" charset="0"/>
              </a:rPr>
              <a:t>Re</a:t>
            </a:r>
            <a:r>
              <a:rPr lang="en-US" sz="3900" i="1">
                <a:solidFill>
                  <a:srgbClr val="515151"/>
                </a:solidFill>
                <a:latin typeface="Symbol" charset="2"/>
              </a:rPr>
              <a:t>S</a:t>
            </a:r>
            <a:r>
              <a:rPr lang="en-US" sz="3900" i="1">
                <a:solidFill>
                  <a:srgbClr val="515151"/>
                </a:solidFill>
                <a:latin typeface="Arial" charset="0"/>
              </a:rPr>
              <a:t>+</a:t>
            </a:r>
            <a:r>
              <a:rPr lang="en-US" sz="3900">
                <a:solidFill>
                  <a:srgbClr val="515151"/>
                </a:solidFill>
                <a:latin typeface="Arial" charset="0"/>
              </a:rPr>
              <a:t>Im</a:t>
            </a:r>
            <a:r>
              <a:rPr lang="en-US" sz="3900" i="1">
                <a:solidFill>
                  <a:srgbClr val="515151"/>
                </a:solidFill>
                <a:latin typeface="Symbol" charset="2"/>
              </a:rPr>
              <a:t>S</a:t>
            </a:r>
          </a:p>
        </p:txBody>
      </p:sp>
      <p:grpSp>
        <p:nvGrpSpPr>
          <p:cNvPr id="49" name="Group 57"/>
          <p:cNvGrpSpPr>
            <a:grpSpLocks/>
          </p:cNvGrpSpPr>
          <p:nvPr/>
        </p:nvGrpSpPr>
        <p:grpSpPr bwMode="auto">
          <a:xfrm>
            <a:off x="5676900" y="2895600"/>
            <a:ext cx="3619500" cy="1631950"/>
            <a:chOff x="3576" y="2956"/>
            <a:chExt cx="2280" cy="1028"/>
          </a:xfrm>
        </p:grpSpPr>
        <p:sp>
          <p:nvSpPr>
            <p:cNvPr id="50" name="Text Box 52"/>
            <p:cNvSpPr txBox="1">
              <a:spLocks/>
            </p:cNvSpPr>
            <p:nvPr/>
          </p:nvSpPr>
          <p:spPr bwMode="auto">
            <a:xfrm>
              <a:off x="3696" y="2956"/>
              <a:ext cx="672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HOMO</a:t>
              </a:r>
              <a:endParaRPr lang="en-US" sz="1600"/>
            </a:p>
          </p:txBody>
        </p:sp>
        <p:sp>
          <p:nvSpPr>
            <p:cNvPr id="51" name="Text Box 53"/>
            <p:cNvSpPr txBox="1">
              <a:spLocks/>
            </p:cNvSpPr>
            <p:nvPr/>
          </p:nvSpPr>
          <p:spPr bwMode="auto">
            <a:xfrm>
              <a:off x="4349" y="2956"/>
              <a:ext cx="624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LUMO</a:t>
              </a:r>
              <a:endParaRPr lang="en-US" sz="1600"/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 rot="-5400000">
              <a:off x="3660" y="3084"/>
              <a:ext cx="816" cy="9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528"/>
                </a:cxn>
                <a:cxn ang="0">
                  <a:pos x="720" y="720"/>
                </a:cxn>
                <a:cxn ang="0">
                  <a:pos x="144" y="912"/>
                </a:cxn>
                <a:cxn ang="0">
                  <a:pos x="0" y="1728"/>
                </a:cxn>
              </a:cxnLst>
              <a:rect l="0" t="0" r="r" b="b"/>
              <a:pathLst>
                <a:path w="728" h="1728">
                  <a:moveTo>
                    <a:pt x="0" y="0"/>
                  </a:moveTo>
                  <a:cubicBezTo>
                    <a:pt x="36" y="204"/>
                    <a:pt x="72" y="408"/>
                    <a:pt x="192" y="528"/>
                  </a:cubicBezTo>
                  <a:cubicBezTo>
                    <a:pt x="312" y="648"/>
                    <a:pt x="728" y="656"/>
                    <a:pt x="720" y="720"/>
                  </a:cubicBezTo>
                  <a:cubicBezTo>
                    <a:pt x="712" y="784"/>
                    <a:pt x="264" y="744"/>
                    <a:pt x="144" y="912"/>
                  </a:cubicBezTo>
                  <a:cubicBezTo>
                    <a:pt x="24" y="1080"/>
                    <a:pt x="24" y="1592"/>
                    <a:pt x="0" y="1728"/>
                  </a:cubicBezTo>
                </a:path>
              </a:pathLst>
            </a:custGeom>
            <a:solidFill>
              <a:srgbClr val="5FB3D9"/>
            </a:solidFill>
            <a:ln w="31750">
              <a:solidFill>
                <a:srgbClr val="5FB3D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 rot="-5400000">
              <a:off x="4416" y="2544"/>
              <a:ext cx="816" cy="20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528"/>
                </a:cxn>
                <a:cxn ang="0">
                  <a:pos x="720" y="720"/>
                </a:cxn>
                <a:cxn ang="0">
                  <a:pos x="144" y="912"/>
                </a:cxn>
                <a:cxn ang="0">
                  <a:pos x="0" y="1728"/>
                </a:cxn>
              </a:cxnLst>
              <a:rect l="0" t="0" r="r" b="b"/>
              <a:pathLst>
                <a:path w="728" h="1728">
                  <a:moveTo>
                    <a:pt x="0" y="0"/>
                  </a:moveTo>
                  <a:cubicBezTo>
                    <a:pt x="36" y="204"/>
                    <a:pt x="72" y="408"/>
                    <a:pt x="192" y="528"/>
                  </a:cubicBezTo>
                  <a:cubicBezTo>
                    <a:pt x="312" y="648"/>
                    <a:pt x="728" y="656"/>
                    <a:pt x="720" y="720"/>
                  </a:cubicBezTo>
                  <a:cubicBezTo>
                    <a:pt x="712" y="784"/>
                    <a:pt x="264" y="744"/>
                    <a:pt x="144" y="912"/>
                  </a:cubicBezTo>
                  <a:cubicBezTo>
                    <a:pt x="24" y="1080"/>
                    <a:pt x="24" y="1592"/>
                    <a:pt x="0" y="1728"/>
                  </a:cubicBezTo>
                </a:path>
              </a:pathLst>
            </a:custGeom>
            <a:solidFill>
              <a:srgbClr val="5FB3D9"/>
            </a:solidFill>
            <a:ln w="31750">
              <a:solidFill>
                <a:srgbClr val="5FB3D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Line 4"/>
          <p:cNvSpPr>
            <a:spLocks noChangeShapeType="1"/>
          </p:cNvSpPr>
          <p:nvPr/>
        </p:nvSpPr>
        <p:spPr bwMode="auto">
          <a:xfrm>
            <a:off x="5410200" y="4537075"/>
            <a:ext cx="3429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 Box 3"/>
          <p:cNvSpPr txBox="1">
            <a:spLocks noChangeArrowheads="1"/>
          </p:cNvSpPr>
          <p:nvPr/>
        </p:nvSpPr>
        <p:spPr bwMode="auto">
          <a:xfrm>
            <a:off x="152400" y="1082675"/>
            <a:ext cx="464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u="sng" dirty="0" smtClean="0">
                <a:solidFill>
                  <a:schemeClr val="tx1"/>
                </a:solidFill>
                <a:latin typeface="Arial" charset="0"/>
              </a:rPr>
              <a:t>Zero-bias: level alignment</a:t>
            </a:r>
            <a:endParaRPr lang="en-US" sz="2400" u="sng" dirty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30853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30853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utoUpdateAnimBg="0"/>
      <p:bldP spid="48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read the results ?</a:t>
            </a:r>
          </a:p>
        </p:txBody>
      </p:sp>
      <p:sp>
        <p:nvSpPr>
          <p:cNvPr id="4" name="Rectangle 36"/>
          <p:cNvSpPr>
            <a:spLocks/>
          </p:cNvSpPr>
          <p:nvPr/>
        </p:nvSpPr>
        <p:spPr bwMode="auto">
          <a:xfrm>
            <a:off x="76200" y="120650"/>
            <a:ext cx="5029200" cy="3048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 Box 4"/>
          <p:cNvSpPr txBox="1">
            <a:spLocks/>
          </p:cNvSpPr>
          <p:nvPr/>
        </p:nvSpPr>
        <p:spPr bwMode="auto">
          <a:xfrm>
            <a:off x="3467100" y="2514600"/>
            <a:ext cx="685800" cy="5794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E</a:t>
            </a:r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16200000">
            <a:off x="-221456" y="1462882"/>
            <a:ext cx="2165350" cy="30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6"/>
          <p:cNvSpPr txBox="1">
            <a:spLocks/>
          </p:cNvSpPr>
          <p:nvPr/>
        </p:nvSpPr>
        <p:spPr bwMode="auto">
          <a:xfrm rot="16200000">
            <a:off x="-32543" y="1304131"/>
            <a:ext cx="1143000" cy="5794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DOS</a:t>
            </a:r>
            <a:endParaRPr lang="en-US"/>
          </a:p>
        </p:txBody>
      </p:sp>
      <p:grpSp>
        <p:nvGrpSpPr>
          <p:cNvPr id="10" name="Group 17"/>
          <p:cNvGrpSpPr>
            <a:grpSpLocks/>
          </p:cNvGrpSpPr>
          <p:nvPr/>
        </p:nvGrpSpPr>
        <p:grpSpPr bwMode="auto">
          <a:xfrm>
            <a:off x="1143000" y="928688"/>
            <a:ext cx="3619500" cy="1631950"/>
            <a:chOff x="3576" y="2956"/>
            <a:chExt cx="2280" cy="1028"/>
          </a:xfrm>
        </p:grpSpPr>
        <p:sp>
          <p:nvSpPr>
            <p:cNvPr id="11" name="Text Box 18"/>
            <p:cNvSpPr txBox="1">
              <a:spLocks/>
            </p:cNvSpPr>
            <p:nvPr/>
          </p:nvSpPr>
          <p:spPr bwMode="auto">
            <a:xfrm>
              <a:off x="3696" y="2956"/>
              <a:ext cx="672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HOMO</a:t>
              </a:r>
              <a:endParaRPr lang="en-US" sz="1600"/>
            </a:p>
          </p:txBody>
        </p:sp>
        <p:sp>
          <p:nvSpPr>
            <p:cNvPr id="12" name="Text Box 19"/>
            <p:cNvSpPr txBox="1">
              <a:spLocks/>
            </p:cNvSpPr>
            <p:nvPr/>
          </p:nvSpPr>
          <p:spPr bwMode="auto">
            <a:xfrm>
              <a:off x="4349" y="2956"/>
              <a:ext cx="624" cy="2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Arial" charset="0"/>
                </a:rPr>
                <a:t>LUMO</a:t>
              </a:r>
              <a:endParaRPr lang="en-US" sz="1600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 rot="-5400000">
              <a:off x="3660" y="3084"/>
              <a:ext cx="816" cy="9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528"/>
                </a:cxn>
                <a:cxn ang="0">
                  <a:pos x="720" y="720"/>
                </a:cxn>
                <a:cxn ang="0">
                  <a:pos x="144" y="912"/>
                </a:cxn>
                <a:cxn ang="0">
                  <a:pos x="0" y="1728"/>
                </a:cxn>
              </a:cxnLst>
              <a:rect l="0" t="0" r="r" b="b"/>
              <a:pathLst>
                <a:path w="728" h="1728">
                  <a:moveTo>
                    <a:pt x="0" y="0"/>
                  </a:moveTo>
                  <a:cubicBezTo>
                    <a:pt x="36" y="204"/>
                    <a:pt x="72" y="408"/>
                    <a:pt x="192" y="528"/>
                  </a:cubicBezTo>
                  <a:cubicBezTo>
                    <a:pt x="312" y="648"/>
                    <a:pt x="728" y="656"/>
                    <a:pt x="720" y="720"/>
                  </a:cubicBezTo>
                  <a:cubicBezTo>
                    <a:pt x="712" y="784"/>
                    <a:pt x="264" y="744"/>
                    <a:pt x="144" y="912"/>
                  </a:cubicBezTo>
                  <a:cubicBezTo>
                    <a:pt x="24" y="1080"/>
                    <a:pt x="24" y="1592"/>
                    <a:pt x="0" y="1728"/>
                  </a:cubicBezTo>
                </a:path>
              </a:pathLst>
            </a:custGeom>
            <a:solidFill>
              <a:srgbClr val="5FB3D9"/>
            </a:solidFill>
            <a:ln w="31750">
              <a:solidFill>
                <a:srgbClr val="5FB3D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/>
            </p:cNvSpPr>
            <p:nvPr/>
          </p:nvSpPr>
          <p:spPr bwMode="auto">
            <a:xfrm rot="-5400000">
              <a:off x="4416" y="2544"/>
              <a:ext cx="816" cy="20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528"/>
                </a:cxn>
                <a:cxn ang="0">
                  <a:pos x="720" y="720"/>
                </a:cxn>
                <a:cxn ang="0">
                  <a:pos x="144" y="912"/>
                </a:cxn>
                <a:cxn ang="0">
                  <a:pos x="0" y="1728"/>
                </a:cxn>
              </a:cxnLst>
              <a:rect l="0" t="0" r="r" b="b"/>
              <a:pathLst>
                <a:path w="728" h="1728">
                  <a:moveTo>
                    <a:pt x="0" y="0"/>
                  </a:moveTo>
                  <a:cubicBezTo>
                    <a:pt x="36" y="204"/>
                    <a:pt x="72" y="408"/>
                    <a:pt x="192" y="528"/>
                  </a:cubicBezTo>
                  <a:cubicBezTo>
                    <a:pt x="312" y="648"/>
                    <a:pt x="728" y="656"/>
                    <a:pt x="720" y="720"/>
                  </a:cubicBezTo>
                  <a:cubicBezTo>
                    <a:pt x="712" y="784"/>
                    <a:pt x="264" y="744"/>
                    <a:pt x="144" y="912"/>
                  </a:cubicBezTo>
                  <a:cubicBezTo>
                    <a:pt x="24" y="1080"/>
                    <a:pt x="24" y="1592"/>
                    <a:pt x="0" y="1728"/>
                  </a:cubicBezTo>
                </a:path>
              </a:pathLst>
            </a:custGeom>
            <a:solidFill>
              <a:srgbClr val="5FB3D9"/>
            </a:solidFill>
            <a:ln w="31750">
              <a:solidFill>
                <a:srgbClr val="5FB3D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876300" y="2570163"/>
            <a:ext cx="3429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Box 23"/>
          <p:cNvSpPr txBox="1">
            <a:spLocks/>
          </p:cNvSpPr>
          <p:nvPr/>
        </p:nvSpPr>
        <p:spPr bwMode="auto">
          <a:xfrm>
            <a:off x="3457575" y="6126163"/>
            <a:ext cx="685800" cy="5794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E</a:t>
            </a:r>
            <a:endParaRPr lang="en-US"/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 rot="16200000">
            <a:off x="-230981" y="5074444"/>
            <a:ext cx="2165350" cy="30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25"/>
          <p:cNvSpPr txBox="1">
            <a:spLocks/>
          </p:cNvSpPr>
          <p:nvPr/>
        </p:nvSpPr>
        <p:spPr bwMode="auto">
          <a:xfrm rot="16200000">
            <a:off x="-53181" y="4926806"/>
            <a:ext cx="1143000" cy="5794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T(E)</a:t>
            </a:r>
            <a:endParaRPr lang="en-US"/>
          </a:p>
        </p:txBody>
      </p:sp>
      <p:sp>
        <p:nvSpPr>
          <p:cNvPr id="19" name="Text Box 27"/>
          <p:cNvSpPr txBox="1">
            <a:spLocks/>
          </p:cNvSpPr>
          <p:nvPr/>
        </p:nvSpPr>
        <p:spPr bwMode="auto">
          <a:xfrm>
            <a:off x="1323975" y="4540250"/>
            <a:ext cx="1066800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1"/>
                </a:solidFill>
                <a:latin typeface="Arial" charset="0"/>
              </a:rPr>
              <a:t>HOMO</a:t>
            </a:r>
            <a:endParaRPr lang="en-US" sz="1600"/>
          </a:p>
        </p:txBody>
      </p:sp>
      <p:sp>
        <p:nvSpPr>
          <p:cNvPr id="20" name="Text Box 28"/>
          <p:cNvSpPr txBox="1">
            <a:spLocks/>
          </p:cNvSpPr>
          <p:nvPr/>
        </p:nvSpPr>
        <p:spPr bwMode="auto">
          <a:xfrm>
            <a:off x="2360613" y="4540250"/>
            <a:ext cx="990600" cy="3365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1"/>
                </a:solidFill>
                <a:latin typeface="Arial" charset="0"/>
              </a:rPr>
              <a:t>LUMO</a:t>
            </a:r>
            <a:endParaRPr lang="en-US" sz="1600"/>
          </a:p>
        </p:txBody>
      </p:sp>
      <p:sp>
        <p:nvSpPr>
          <p:cNvPr id="21" name="Freeform 29"/>
          <p:cNvSpPr>
            <a:spLocks/>
          </p:cNvSpPr>
          <p:nvPr/>
        </p:nvSpPr>
        <p:spPr bwMode="auto">
          <a:xfrm rot="16200000">
            <a:off x="1533525" y="5010150"/>
            <a:ext cx="762000" cy="15621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528"/>
              </a:cxn>
              <a:cxn ang="0">
                <a:pos x="720" y="720"/>
              </a:cxn>
              <a:cxn ang="0">
                <a:pos x="144" y="912"/>
              </a:cxn>
              <a:cxn ang="0">
                <a:pos x="0" y="1728"/>
              </a:cxn>
            </a:cxnLst>
            <a:rect l="0" t="0" r="r" b="b"/>
            <a:pathLst>
              <a:path w="728" h="1728">
                <a:moveTo>
                  <a:pt x="0" y="0"/>
                </a:moveTo>
                <a:cubicBezTo>
                  <a:pt x="36" y="204"/>
                  <a:pt x="72" y="408"/>
                  <a:pt x="192" y="528"/>
                </a:cubicBezTo>
                <a:cubicBezTo>
                  <a:pt x="312" y="648"/>
                  <a:pt x="728" y="656"/>
                  <a:pt x="720" y="720"/>
                </a:cubicBezTo>
                <a:cubicBezTo>
                  <a:pt x="712" y="784"/>
                  <a:pt x="264" y="744"/>
                  <a:pt x="144" y="912"/>
                </a:cubicBezTo>
                <a:cubicBezTo>
                  <a:pt x="24" y="1080"/>
                  <a:pt x="24" y="1592"/>
                  <a:pt x="0" y="1728"/>
                </a:cubicBezTo>
              </a:path>
            </a:pathLst>
          </a:custGeom>
          <a:solidFill>
            <a:srgbClr val="5FB3D9"/>
          </a:solidFill>
          <a:ln w="31750">
            <a:solidFill>
              <a:srgbClr val="5FB3D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0"/>
          <p:cNvSpPr>
            <a:spLocks/>
          </p:cNvSpPr>
          <p:nvPr/>
        </p:nvSpPr>
        <p:spPr bwMode="auto">
          <a:xfrm rot="16200000">
            <a:off x="2466975" y="3886200"/>
            <a:ext cx="1295400" cy="3276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528"/>
              </a:cxn>
              <a:cxn ang="0">
                <a:pos x="720" y="720"/>
              </a:cxn>
              <a:cxn ang="0">
                <a:pos x="144" y="912"/>
              </a:cxn>
              <a:cxn ang="0">
                <a:pos x="0" y="1728"/>
              </a:cxn>
            </a:cxnLst>
            <a:rect l="0" t="0" r="r" b="b"/>
            <a:pathLst>
              <a:path w="728" h="1728">
                <a:moveTo>
                  <a:pt x="0" y="0"/>
                </a:moveTo>
                <a:cubicBezTo>
                  <a:pt x="36" y="204"/>
                  <a:pt x="72" y="408"/>
                  <a:pt x="192" y="528"/>
                </a:cubicBezTo>
                <a:cubicBezTo>
                  <a:pt x="312" y="648"/>
                  <a:pt x="728" y="656"/>
                  <a:pt x="720" y="720"/>
                </a:cubicBezTo>
                <a:cubicBezTo>
                  <a:pt x="712" y="784"/>
                  <a:pt x="264" y="744"/>
                  <a:pt x="144" y="912"/>
                </a:cubicBezTo>
                <a:cubicBezTo>
                  <a:pt x="24" y="1080"/>
                  <a:pt x="24" y="1592"/>
                  <a:pt x="0" y="1728"/>
                </a:cubicBezTo>
              </a:path>
            </a:pathLst>
          </a:custGeom>
          <a:solidFill>
            <a:srgbClr val="5FB3D9"/>
          </a:solidFill>
          <a:ln w="31750">
            <a:solidFill>
              <a:srgbClr val="5FB3D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866775" y="6181725"/>
            <a:ext cx="3429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32"/>
          <p:cNvSpPr>
            <a:spLocks/>
          </p:cNvSpPr>
          <p:nvPr/>
        </p:nvSpPr>
        <p:spPr bwMode="auto">
          <a:xfrm>
            <a:off x="2286000" y="228600"/>
            <a:ext cx="619125" cy="5794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tx1"/>
                </a:solidFill>
                <a:latin typeface="Arial" charset="0"/>
              </a:rPr>
              <a:t>E</a:t>
            </a:r>
            <a:r>
              <a:rPr lang="en-US" sz="3200" baseline="-25000" dirty="0">
                <a:solidFill>
                  <a:schemeClr val="tx1"/>
                </a:solidFill>
                <a:latin typeface="Arial" charset="0"/>
              </a:rPr>
              <a:t>F</a:t>
            </a:r>
          </a:p>
        </p:txBody>
      </p:sp>
      <p:sp>
        <p:nvSpPr>
          <p:cNvPr id="25" name="Line 34"/>
          <p:cNvSpPr>
            <a:spLocks noChangeShapeType="1"/>
          </p:cNvSpPr>
          <p:nvPr/>
        </p:nvSpPr>
        <p:spPr bwMode="auto">
          <a:xfrm>
            <a:off x="2286000" y="273050"/>
            <a:ext cx="0" cy="58674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35"/>
          <p:cNvSpPr txBox="1">
            <a:spLocks/>
          </p:cNvSpPr>
          <p:nvPr/>
        </p:nvSpPr>
        <p:spPr bwMode="auto">
          <a:xfrm>
            <a:off x="990600" y="3473450"/>
            <a:ext cx="3810000" cy="685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chemeClr val="tx1"/>
                </a:solidFill>
                <a:latin typeface="Arial" charset="0"/>
              </a:rPr>
              <a:t>T(E)~(DOSx </a:t>
            </a:r>
            <a:r>
              <a:rPr lang="en-US" sz="3900">
                <a:solidFill>
                  <a:srgbClr val="515151"/>
                </a:solidFill>
                <a:latin typeface="Arial" charset="0"/>
              </a:rPr>
              <a:t>Im</a:t>
            </a:r>
            <a:r>
              <a:rPr lang="en-US" sz="3900" i="1">
                <a:solidFill>
                  <a:srgbClr val="515151"/>
                </a:solidFill>
                <a:latin typeface="Symbol" charset="2"/>
              </a:rPr>
              <a:t>S </a:t>
            </a:r>
            <a:r>
              <a:rPr lang="en-US" sz="3200">
                <a:solidFill>
                  <a:schemeClr val="tx1"/>
                </a:solidFill>
                <a:latin typeface="Arial" charset="0"/>
              </a:rPr>
              <a:t>)</a:t>
            </a:r>
            <a:r>
              <a:rPr lang="en-US" sz="3200" baseline="30000">
                <a:solidFill>
                  <a:schemeClr val="tx1"/>
                </a:solidFill>
                <a:latin typeface="Arial" charset="0"/>
              </a:rPr>
              <a:t>2</a:t>
            </a:r>
            <a:endParaRPr lang="en-US" sz="32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828675" y="1492250"/>
            <a:ext cx="7934325" cy="5181600"/>
            <a:chOff x="570" y="864"/>
            <a:chExt cx="4998" cy="3264"/>
          </a:xfrm>
        </p:grpSpPr>
        <p:grpSp>
          <p:nvGrpSpPr>
            <p:cNvPr id="28" name="Group 41"/>
            <p:cNvGrpSpPr>
              <a:grpSpLocks/>
            </p:cNvGrpSpPr>
            <p:nvPr/>
          </p:nvGrpSpPr>
          <p:grpSpPr bwMode="auto">
            <a:xfrm>
              <a:off x="570" y="3072"/>
              <a:ext cx="2220" cy="1056"/>
              <a:chOff x="570" y="3072"/>
              <a:chExt cx="2220" cy="1056"/>
            </a:xfrm>
          </p:grpSpPr>
          <p:sp>
            <p:nvSpPr>
              <p:cNvPr id="35" name="Line 37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0" cy="720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8"/>
              <p:cNvSpPr>
                <a:spLocks noChangeShapeType="1"/>
              </p:cNvSpPr>
              <p:nvPr/>
            </p:nvSpPr>
            <p:spPr bwMode="auto">
              <a:xfrm>
                <a:off x="1776" y="3072"/>
                <a:ext cx="0" cy="720"/>
              </a:xfrm>
              <a:prstGeom prst="line">
                <a:avLst/>
              </a:prstGeom>
              <a:noFill/>
              <a:ln w="476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9"/>
              <p:cNvSpPr>
                <a:spLocks/>
              </p:cNvSpPr>
              <p:nvPr/>
            </p:nvSpPr>
            <p:spPr bwMode="auto">
              <a:xfrm>
                <a:off x="1824" y="3072"/>
                <a:ext cx="96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>
                    <a:solidFill>
                      <a:schemeClr val="tx1"/>
                    </a:solidFill>
                    <a:latin typeface="Arial" charset="0"/>
                  </a:rPr>
                  <a:t>E</a:t>
                </a:r>
                <a:r>
                  <a:rPr lang="en-US" sz="2400" baseline="-25000">
                    <a:solidFill>
                      <a:schemeClr val="tx1"/>
                    </a:solidFill>
                    <a:latin typeface="Arial" charset="0"/>
                  </a:rPr>
                  <a:t>F</a:t>
                </a:r>
                <a:r>
                  <a:rPr lang="en-US" sz="2400">
                    <a:solidFill>
                      <a:schemeClr val="tx1"/>
                    </a:solidFill>
                    <a:latin typeface="Arial" charset="0"/>
                  </a:rPr>
                  <a:t>+eV/2</a:t>
                </a:r>
                <a:endParaRPr lang="en-US" sz="3200" baseline="-2500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8" name="Rectangle 40"/>
              <p:cNvSpPr>
                <a:spLocks/>
              </p:cNvSpPr>
              <p:nvPr/>
            </p:nvSpPr>
            <p:spPr bwMode="auto">
              <a:xfrm>
                <a:off x="570" y="3840"/>
                <a:ext cx="96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>
                    <a:solidFill>
                      <a:schemeClr val="tx1"/>
                    </a:solidFill>
                    <a:latin typeface="Arial" charset="0"/>
                  </a:rPr>
                  <a:t>E</a:t>
                </a:r>
                <a:r>
                  <a:rPr lang="en-US" sz="2400" baseline="-25000">
                    <a:solidFill>
                      <a:schemeClr val="tx1"/>
                    </a:solidFill>
                    <a:latin typeface="Arial" charset="0"/>
                  </a:rPr>
                  <a:t>F</a:t>
                </a:r>
                <a:r>
                  <a:rPr lang="en-US" sz="2400">
                    <a:solidFill>
                      <a:schemeClr val="tx1"/>
                    </a:solidFill>
                    <a:latin typeface="Arial" charset="0"/>
                  </a:rPr>
                  <a:t>-eV/2</a:t>
                </a:r>
                <a:endParaRPr lang="en-US" sz="3200" baseline="-25000">
                  <a:solidFill>
                    <a:schemeClr val="tx1"/>
                  </a:solidFill>
                  <a:latin typeface="Arial" charset="0"/>
                </a:endParaRPr>
              </a:p>
            </p:txBody>
          </p:sp>
        </p:grpSp>
        <p:sp>
          <p:nvSpPr>
            <p:cNvPr id="29" name="Line 42"/>
            <p:cNvSpPr>
              <a:spLocks noChangeShapeType="1"/>
            </p:cNvSpPr>
            <p:nvPr/>
          </p:nvSpPr>
          <p:spPr bwMode="auto">
            <a:xfrm>
              <a:off x="3744" y="3216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 rot="-5400000">
              <a:off x="2832" y="2304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Text Box 44"/>
            <p:cNvSpPr txBox="1">
              <a:spLocks/>
            </p:cNvSpPr>
            <p:nvPr/>
          </p:nvSpPr>
          <p:spPr bwMode="auto">
            <a:xfrm>
              <a:off x="4464" y="3216"/>
              <a:ext cx="432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>
                  <a:solidFill>
                    <a:schemeClr val="tx1"/>
                  </a:solidFill>
                  <a:latin typeface="Arial" charset="0"/>
                </a:rPr>
                <a:t>V</a:t>
              </a:r>
              <a:endParaRPr lang="en-US"/>
            </a:p>
          </p:txBody>
        </p:sp>
        <p:sp>
          <p:nvSpPr>
            <p:cNvPr id="32" name="Text Box 45"/>
            <p:cNvSpPr txBox="1">
              <a:spLocks/>
            </p:cNvSpPr>
            <p:nvPr/>
          </p:nvSpPr>
          <p:spPr bwMode="auto">
            <a:xfrm>
              <a:off x="3408" y="2208"/>
              <a:ext cx="288" cy="36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i="1">
                  <a:solidFill>
                    <a:schemeClr val="tx1"/>
                  </a:solidFill>
                  <a:latin typeface="Arial" charset="0"/>
                </a:rPr>
                <a:t>I</a:t>
              </a:r>
              <a:endParaRPr lang="en-US"/>
            </a:p>
          </p:txBody>
        </p:sp>
        <p:sp>
          <p:nvSpPr>
            <p:cNvPr id="33" name="Freeform 46"/>
            <p:cNvSpPr>
              <a:spLocks/>
            </p:cNvSpPr>
            <p:nvPr/>
          </p:nvSpPr>
          <p:spPr bwMode="auto">
            <a:xfrm>
              <a:off x="3744" y="1968"/>
              <a:ext cx="1536" cy="1248"/>
            </a:xfrm>
            <a:custGeom>
              <a:avLst/>
              <a:gdLst/>
              <a:ahLst/>
              <a:cxnLst>
                <a:cxn ang="0">
                  <a:pos x="0" y="1248"/>
                </a:cxn>
                <a:cxn ang="0">
                  <a:pos x="480" y="1008"/>
                </a:cxn>
                <a:cxn ang="0">
                  <a:pos x="768" y="720"/>
                </a:cxn>
                <a:cxn ang="0">
                  <a:pos x="960" y="336"/>
                </a:cxn>
                <a:cxn ang="0">
                  <a:pos x="1536" y="0"/>
                </a:cxn>
              </a:cxnLst>
              <a:rect l="0" t="0" r="r" b="b"/>
              <a:pathLst>
                <a:path w="1536" h="1248">
                  <a:moveTo>
                    <a:pt x="0" y="1248"/>
                  </a:moveTo>
                  <a:cubicBezTo>
                    <a:pt x="176" y="1172"/>
                    <a:pt x="352" y="1096"/>
                    <a:pt x="480" y="1008"/>
                  </a:cubicBezTo>
                  <a:cubicBezTo>
                    <a:pt x="608" y="920"/>
                    <a:pt x="688" y="832"/>
                    <a:pt x="768" y="720"/>
                  </a:cubicBezTo>
                  <a:cubicBezTo>
                    <a:pt x="848" y="608"/>
                    <a:pt x="832" y="456"/>
                    <a:pt x="960" y="336"/>
                  </a:cubicBezTo>
                  <a:cubicBezTo>
                    <a:pt x="1088" y="216"/>
                    <a:pt x="1440" y="56"/>
                    <a:pt x="1536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Text Box 47"/>
            <p:cNvSpPr txBox="1">
              <a:spLocks/>
            </p:cNvSpPr>
            <p:nvPr/>
          </p:nvSpPr>
          <p:spPr bwMode="auto">
            <a:xfrm>
              <a:off x="3840" y="864"/>
              <a:ext cx="1728" cy="634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i="1">
                  <a:solidFill>
                    <a:schemeClr val="tx1"/>
                  </a:solidFill>
                  <a:latin typeface="Arial" charset="0"/>
                </a:rPr>
                <a:t>I</a:t>
              </a:r>
              <a:r>
                <a:rPr lang="en-US" sz="3200" i="1">
                  <a:solidFill>
                    <a:schemeClr val="tx1"/>
                  </a:solidFill>
                  <a:latin typeface="Arial" charset="0"/>
                  <a:sym typeface="Symbol" charset="2"/>
                </a:rPr>
                <a:t></a:t>
              </a:r>
              <a:r>
                <a:rPr lang="en-US" sz="6000" i="1">
                  <a:solidFill>
                    <a:schemeClr val="tx1"/>
                  </a:solidFill>
                  <a:latin typeface="Arial" charset="0"/>
                  <a:sym typeface="Symbol" charset="2"/>
                </a:rPr>
                <a:t> </a:t>
              </a:r>
              <a:r>
                <a:rPr lang="en-US" sz="3200">
                  <a:solidFill>
                    <a:schemeClr val="tx1"/>
                  </a:solidFill>
                  <a:latin typeface="Arial" charset="0"/>
                </a:rPr>
                <a:t>T(E) </a:t>
              </a:r>
              <a:r>
                <a:rPr lang="en-US" sz="3200">
                  <a:solidFill>
                    <a:schemeClr val="tx1"/>
                  </a:solidFill>
                  <a:latin typeface="Arial" charset="0"/>
                  <a:sym typeface="Symbol" charset="2"/>
                </a:rPr>
                <a:t>dE</a:t>
              </a:r>
            </a:p>
          </p:txBody>
        </p:sp>
      </p:grpSp>
      <p:sp>
        <p:nvSpPr>
          <p:cNvPr id="39" name="Rectangle 32"/>
          <p:cNvSpPr>
            <a:spLocks/>
          </p:cNvSpPr>
          <p:nvPr/>
        </p:nvSpPr>
        <p:spPr bwMode="auto">
          <a:xfrm>
            <a:off x="2286000" y="6126162"/>
            <a:ext cx="619125" cy="5794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tx1"/>
                </a:solidFill>
                <a:latin typeface="Arial" charset="0"/>
              </a:rPr>
              <a:t>E</a:t>
            </a:r>
            <a:r>
              <a:rPr lang="en-US" sz="3200" baseline="-25000" dirty="0">
                <a:solidFill>
                  <a:schemeClr val="tx1"/>
                </a:solidFill>
                <a:latin typeface="Arial" charset="0"/>
              </a:rPr>
              <a:t>F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668531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read the results ?</a:t>
            </a:r>
          </a:p>
        </p:txBody>
      </p:sp>
      <p:pic>
        <p:nvPicPr>
          <p:cNvPr id="4" name="Picture 3" descr="dos_trc_bias.jpg                                               002621D6Macintosh HD                   C06AA707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143000"/>
            <a:ext cx="5062538" cy="5257800"/>
          </a:xfrm>
          <a:prstGeom prst="rect">
            <a:avLst/>
          </a:prstGeom>
          <a:noFill/>
        </p:spPr>
      </p:pic>
      <p:pic>
        <p:nvPicPr>
          <p:cNvPr id="5" name="Picture 4" descr="iv.jpg                                                         002621D6Macintosh HD                   C06AA707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1371600"/>
            <a:ext cx="3810000" cy="2824163"/>
          </a:xfrm>
          <a:prstGeom prst="rect">
            <a:avLst/>
          </a:prstGeom>
          <a:noFill/>
        </p:spPr>
      </p:pic>
      <p:pic>
        <p:nvPicPr>
          <p:cNvPr id="6" name="Picture 4" descr="&#10;AuC3Au.jpg                                                     002621D6Macintosh HD                   C06AA707: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462732"/>
            <a:ext cx="3657600" cy="178566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Density Functional Theory</a:t>
            </a:r>
            <a:endParaRPr lang="en-US" sz="2800" baseline="-25000" dirty="0" smtClean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525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i="1" u="sng">
                <a:solidFill>
                  <a:srgbClr val="000000"/>
                </a:solidFill>
                <a:latin typeface="Arial" charset="0"/>
              </a:rPr>
              <a:t>Hohenberg-Kohn</a:t>
            </a:r>
            <a:r>
              <a:rPr lang="en-US" b="1" u="sng">
                <a:solidFill>
                  <a:srgbClr val="000000"/>
                </a:solidFill>
                <a:latin typeface="Arial" charset="0"/>
              </a:rPr>
              <a:t> Theorem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600" y="1708150"/>
            <a:ext cx="8763000" cy="225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The ground state energy E</a:t>
            </a:r>
            <a:r>
              <a:rPr lang="en-US" sz="2000" baseline="-2500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Arial" charset="0"/>
              </a:rPr>
              <a:t> of a system of N electrons (interacting!!) is a unique, universal functional of the single particle charge density </a:t>
            </a:r>
            <a:r>
              <a:rPr lang="en-US" sz="2000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 sz="2000" i="1">
                <a:solidFill>
                  <a:srgbClr val="000000"/>
                </a:solidFill>
                <a:latin typeface="Arial" charset="0"/>
                <a:sym typeface="Symbol" charset="2"/>
              </a:rPr>
              <a:t>(r)</a:t>
            </a:r>
            <a:endParaRPr lang="en-US" sz="2000">
              <a:solidFill>
                <a:srgbClr val="000000"/>
              </a:solidFill>
              <a:latin typeface="Arial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]=T[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]+E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C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]+E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ion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]+E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XC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]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Moreover the ground state charge density </a:t>
            </a:r>
            <a:r>
              <a:rPr lang="en-US" sz="2000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 sz="2000" baseline="-25000">
                <a:solidFill>
                  <a:srgbClr val="000000"/>
                </a:solidFill>
                <a:latin typeface="Arial" charset="0"/>
                <a:sym typeface="Symbol" charset="2"/>
              </a:rPr>
              <a:t>GS</a:t>
            </a:r>
            <a:r>
              <a:rPr lang="en-US" sz="2000">
                <a:solidFill>
                  <a:srgbClr val="000000"/>
                </a:solidFill>
                <a:latin typeface="Arial" charset="0"/>
              </a:rPr>
              <a:t> is such that:</a:t>
            </a:r>
          </a:p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GS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]&lt;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baseline="-2500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[</a:t>
            </a:r>
            <a:r>
              <a:rPr lang="en-US">
                <a:solidFill>
                  <a:srgbClr val="000000"/>
                </a:solidFill>
                <a:latin typeface="Arial" charset="0"/>
                <a:sym typeface="Symbol" charset="2"/>
              </a:rPr>
              <a:t>]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600" y="4130675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i="1" u="sng">
                <a:solidFill>
                  <a:srgbClr val="000000"/>
                </a:solidFill>
                <a:latin typeface="Arial" charset="0"/>
              </a:rPr>
              <a:t>Kohn-Sham formulation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28600" y="4630738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The search for </a:t>
            </a:r>
            <a:r>
              <a:rPr lang="en-US" sz="2000">
                <a:solidFill>
                  <a:srgbClr val="000000"/>
                </a:solidFill>
                <a:latin typeface="Arial" charset="0"/>
                <a:sym typeface="Symbol" charset="2"/>
              </a:rPr>
              <a:t></a:t>
            </a:r>
            <a:r>
              <a:rPr lang="en-US" sz="2000" baseline="-25000">
                <a:solidFill>
                  <a:srgbClr val="000000"/>
                </a:solidFill>
                <a:latin typeface="Arial" charset="0"/>
                <a:sym typeface="Symbol" charset="2"/>
              </a:rPr>
              <a:t>GS</a:t>
            </a:r>
            <a:r>
              <a:rPr lang="en-US" sz="2000">
                <a:solidFill>
                  <a:srgbClr val="000000"/>
                </a:solidFill>
                <a:latin typeface="Arial" charset="0"/>
              </a:rPr>
              <a:t> can be obtained by solving a single-particle problem for a fictitious system of non-interacting particles</a:t>
            </a:r>
          </a:p>
        </p:txBody>
      </p:sp>
      <p:pic>
        <p:nvPicPr>
          <p:cNvPr id="8" name="Picture 8" descr=" For14.tif                                                      00000002&#10;NEW_VOLUME                     00000000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5525" y="5410200"/>
            <a:ext cx="4638675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783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" y="1371600"/>
            <a:ext cx="9144000" cy="3086100"/>
          </a:xfrm>
        </p:spPr>
        <p:txBody>
          <a:bodyPr lIns="35717" tIns="35717" rIns="35717" bIns="35717" anchor="ctr">
            <a:normAutofit/>
          </a:bodyPr>
          <a:lstStyle/>
          <a:p>
            <a:pPr algn="ctr"/>
            <a:r>
              <a:rPr lang="en-IE" b="1" dirty="0" smtClean="0">
                <a:ea typeface="ヒラギノ角ゴ Pro W6"/>
                <a:cs typeface="ヒラギノ角ゴ Pro W6"/>
              </a:rPr>
              <a:t>Problems, problems, problems…</a:t>
            </a:r>
            <a:endParaRPr lang="en-US" sz="4000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3555957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/>
          </a:bodyPr>
          <a:lstStyle/>
          <a:p>
            <a:pPr algn="ctr"/>
            <a:r>
              <a:rPr lang="en-GB" dirty="0" smtClean="0"/>
              <a:t>Level alignment problem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3360272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transport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500579" y="4005064"/>
            <a:ext cx="1440160" cy="1944216"/>
            <a:chOff x="5436096" y="3429000"/>
            <a:chExt cx="1440160" cy="1944216"/>
          </a:xfrm>
        </p:grpSpPr>
        <p:grpSp>
          <p:nvGrpSpPr>
            <p:cNvPr id="109" name="Group 108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111" name="Rectangle 110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 w="9525" cap="flat" cmpd="sng" algn="ctr">
                <a:solidFill>
                  <a:srgbClr val="FF9933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marR="0" lvl="0" indent="-35083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  <a:tabLst/>
                  <a:defRPr/>
                </a:pPr>
                <a:endParaRPr kumimoji="0" lang="en-GB" sz="2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1B6FD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r>
                  <a:rPr kumimoji="0" lang="en-GB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Au</a:t>
                </a: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1B6FD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cs typeface="Symbol" charset="2"/>
                </a:rPr>
                <a:t>m</a:t>
              </a: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20259" y="4005064"/>
            <a:ext cx="1152128" cy="1944216"/>
            <a:chOff x="2555776" y="3429000"/>
            <a:chExt cx="1152128" cy="1944216"/>
          </a:xfrm>
        </p:grpSpPr>
        <p:grpSp>
          <p:nvGrpSpPr>
            <p:cNvPr id="114" name="Group 113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116" name="Rectangle 115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 w="9525" cap="flat" cmpd="sng" algn="ctr">
                <a:solidFill>
                  <a:srgbClr val="FF9933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marR="0" lvl="0" indent="-350838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  <a:tabLst/>
                  <a:defRPr/>
                </a:pPr>
                <a:endParaRPr kumimoji="0" lang="en-GB" sz="22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pitchFamily="18" charset="2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31B6FD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r>
                  <a:rPr kumimoji="0" lang="en-GB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Au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2555776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31B6FD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cs typeface="Symbol" charset="2"/>
                </a:rPr>
                <a:t>m</a:t>
              </a: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1</a:t>
              </a:r>
            </a:p>
          </p:txBody>
        </p:sp>
      </p:grp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1844395" y="2526320"/>
            <a:ext cx="1512168" cy="2911436"/>
          </a:xfrm>
          <a:prstGeom prst="rect">
            <a:avLst/>
          </a:prstGeom>
        </p:spPr>
      </p:pic>
      <p:cxnSp>
        <p:nvCxnSpPr>
          <p:cNvPr id="119" name="Straight Arrow Connector 118"/>
          <p:cNvCxnSpPr/>
          <p:nvPr/>
        </p:nvCxnSpPr>
        <p:spPr bwMode="auto">
          <a:xfrm flipV="1">
            <a:off x="692267" y="1484784"/>
            <a:ext cx="0" cy="4824536"/>
          </a:xfrm>
          <a:prstGeom prst="straightConnector1">
            <a:avLst/>
          </a:prstGeom>
          <a:solidFill>
            <a:srgbClr val="31B6F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0" name="TextBox 119"/>
          <p:cNvSpPr txBox="1"/>
          <p:nvPr/>
        </p:nvSpPr>
        <p:spPr>
          <a:xfrm rot="16200000">
            <a:off x="-172409" y="3501589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700379" y="4149080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212547" y="4149080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925581" y="2715142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pic>
        <p:nvPicPr>
          <p:cNvPr id="124" name="Picture 123" descr="bdt-stretching_renato_basis_nosco10.87An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03" y="3140968"/>
            <a:ext cx="2880320" cy="3084376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 bwMode="auto">
          <a:xfrm flipV="1">
            <a:off x="2132427" y="4653136"/>
            <a:ext cx="864096" cy="1742"/>
          </a:xfrm>
          <a:prstGeom prst="line">
            <a:avLst/>
          </a:prstGeom>
          <a:solidFill>
            <a:srgbClr val="31B6FD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V="1">
            <a:off x="2132427" y="5227458"/>
            <a:ext cx="864096" cy="1742"/>
          </a:xfrm>
          <a:prstGeom prst="line">
            <a:avLst/>
          </a:prstGeom>
          <a:solidFill>
            <a:srgbClr val="31B6FD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V="1">
            <a:off x="2276443" y="2851195"/>
            <a:ext cx="792088" cy="1742"/>
          </a:xfrm>
          <a:prstGeom prst="line">
            <a:avLst/>
          </a:prstGeom>
          <a:solidFill>
            <a:srgbClr val="31B6F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127" y="2060848"/>
            <a:ext cx="1646932" cy="634030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 bwMode="auto">
          <a:xfrm flipV="1">
            <a:off x="7100979" y="3789040"/>
            <a:ext cx="0" cy="720080"/>
          </a:xfrm>
          <a:prstGeom prst="line">
            <a:avLst/>
          </a:prstGeom>
          <a:solidFill>
            <a:srgbClr val="31B6F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5804835" y="3789040"/>
            <a:ext cx="1296144" cy="0"/>
          </a:xfrm>
          <a:prstGeom prst="line">
            <a:avLst/>
          </a:prstGeom>
          <a:solidFill>
            <a:srgbClr val="31B6F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 bwMode="auto">
          <a:xfrm flipV="1">
            <a:off x="7100979" y="2564904"/>
            <a:ext cx="216024" cy="1224136"/>
          </a:xfrm>
          <a:prstGeom prst="straightConnector1">
            <a:avLst/>
          </a:prstGeom>
          <a:solidFill>
            <a:srgbClr val="31B6FD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1916403" y="3140968"/>
            <a:ext cx="5904656" cy="830997"/>
          </a:xfrm>
          <a:prstGeom prst="rect">
            <a:avLst/>
          </a:prstGeom>
          <a:gradFill rotWithShape="1">
            <a:gsLst>
              <a:gs pos="0">
                <a:srgbClr val="05E0DB">
                  <a:tint val="50000"/>
                  <a:satMod val="300000"/>
                </a:srgbClr>
              </a:gs>
              <a:gs pos="35000">
                <a:srgbClr val="05E0DB">
                  <a:tint val="37000"/>
                  <a:satMod val="300000"/>
                </a:srgbClr>
              </a:gs>
              <a:gs pos="100000">
                <a:srgbClr val="05E0D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5E0DB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Rounded MT Bold"/>
                <a:ea typeface="+mn-ea"/>
                <a:cs typeface="+mn-cs"/>
              </a:rPr>
              <a:t>The position of the DFT energy levels dictates the conductance</a:t>
            </a:r>
          </a:p>
        </p:txBody>
      </p:sp>
      <p:sp>
        <p:nvSpPr>
          <p:cNvPr id="133" name="Oval 132"/>
          <p:cNvSpPr/>
          <p:nvPr/>
        </p:nvSpPr>
        <p:spPr bwMode="auto">
          <a:xfrm>
            <a:off x="1340339" y="436510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marR="0" lvl="0" indent="-350838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1B6FD"/>
              </a:buClr>
              <a:buSzPct val="65000"/>
              <a:buFont typeface="Wingdings" pitchFamily="2" charset="2"/>
              <a:buChar char="n"/>
              <a:tabLst/>
              <a:defRPr/>
            </a:pPr>
            <a:endParaRPr kumimoji="0" lang="en-GB" sz="2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4947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00035 -0.02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1.66667E-6 0.01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400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7.40741E-7 L 0.27552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xit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3" grpId="1" animBg="1"/>
      <p:bldP spid="13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transport</a:t>
            </a:r>
          </a:p>
        </p:txBody>
      </p:sp>
      <p:grpSp>
        <p:nvGrpSpPr>
          <p:cNvPr id="36" name="Group 3"/>
          <p:cNvGrpSpPr>
            <a:grpSpLocks/>
          </p:cNvGrpSpPr>
          <p:nvPr/>
        </p:nvGrpSpPr>
        <p:grpSpPr bwMode="auto">
          <a:xfrm>
            <a:off x="2057400" y="1311275"/>
            <a:ext cx="4953000" cy="1889125"/>
            <a:chOff x="912" y="1162"/>
            <a:chExt cx="3936" cy="1632"/>
          </a:xfrm>
        </p:grpSpPr>
        <p:sp>
          <p:nvSpPr>
            <p:cNvPr id="37" name="Line 4"/>
            <p:cNvSpPr>
              <a:spLocks noChangeShapeType="1"/>
            </p:cNvSpPr>
            <p:nvPr/>
          </p:nvSpPr>
          <p:spPr bwMode="auto">
            <a:xfrm flipH="1">
              <a:off x="3312" y="1930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H="1">
              <a:off x="1824" y="1930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>
              <a:off x="912" y="1162"/>
              <a:ext cx="912" cy="163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Rectangle 7"/>
            <p:cNvSpPr>
              <a:spLocks noChangeArrowheads="1"/>
            </p:cNvSpPr>
            <p:nvPr/>
          </p:nvSpPr>
          <p:spPr bwMode="auto">
            <a:xfrm>
              <a:off x="3936" y="1162"/>
              <a:ext cx="912" cy="163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AutoShape 8"/>
            <p:cNvSpPr>
              <a:spLocks noChangeArrowheads="1"/>
            </p:cNvSpPr>
            <p:nvPr/>
          </p:nvSpPr>
          <p:spPr bwMode="auto">
            <a:xfrm>
              <a:off x="2448" y="1546"/>
              <a:ext cx="912" cy="768"/>
            </a:xfrm>
            <a:prstGeom prst="hexagon">
              <a:avLst>
                <a:gd name="adj" fmla="val 29688"/>
                <a:gd name="vf" fmla="val 11547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2592" y="1450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3024" y="1450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2400" y="1834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2592" y="2218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3024" y="2218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3216" y="1834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2016" y="1834"/>
              <a:ext cx="19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3600" y="1834"/>
              <a:ext cx="19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0" name="Line 17"/>
          <p:cNvSpPr>
            <a:spLocks noChangeShapeType="1"/>
          </p:cNvSpPr>
          <p:nvPr/>
        </p:nvSpPr>
        <p:spPr bwMode="auto">
          <a:xfrm>
            <a:off x="1905000" y="3886200"/>
            <a:ext cx="510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Rectangle 18" descr="70%"/>
          <p:cNvSpPr>
            <a:spLocks noChangeArrowheads="1"/>
          </p:cNvSpPr>
          <p:nvPr/>
        </p:nvSpPr>
        <p:spPr bwMode="auto">
          <a:xfrm>
            <a:off x="2362200" y="5334000"/>
            <a:ext cx="1143000" cy="1295400"/>
          </a:xfrm>
          <a:prstGeom prst="rect">
            <a:avLst/>
          </a:prstGeom>
          <a:pattFill prst="pct70">
            <a:fgClr>
              <a:schemeClr val="tx1"/>
            </a:fgClr>
            <a:bgClr>
              <a:srgbClr val="FFFFFF"/>
            </a:bgClr>
          </a:pattFill>
          <a:ln w="9525">
            <a:pattFill prst="pct60">
              <a:fgClr>
                <a:schemeClr val="tx1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Rectangle 19" descr="70%"/>
          <p:cNvSpPr>
            <a:spLocks noChangeArrowheads="1"/>
          </p:cNvSpPr>
          <p:nvPr/>
        </p:nvSpPr>
        <p:spPr bwMode="auto">
          <a:xfrm>
            <a:off x="5410200" y="5334000"/>
            <a:ext cx="1143000" cy="1295400"/>
          </a:xfrm>
          <a:prstGeom prst="rect">
            <a:avLst/>
          </a:prstGeom>
          <a:pattFill prst="pct70">
            <a:fgClr>
              <a:schemeClr val="tx1"/>
            </a:fgClr>
            <a:bgClr>
              <a:srgbClr val="FFFFFF"/>
            </a:bgClr>
          </a:pattFill>
          <a:ln w="9525">
            <a:pattFill prst="pct60">
              <a:fgClr>
                <a:schemeClr val="tx1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ext Box 20"/>
          <p:cNvSpPr txBox="1">
            <a:spLocks noChangeArrowheads="1"/>
          </p:cNvSpPr>
          <p:nvPr/>
        </p:nvSpPr>
        <p:spPr bwMode="auto">
          <a:xfrm>
            <a:off x="5486400" y="3429000"/>
            <a:ext cx="1295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Vacuum</a:t>
            </a:r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6629400" y="4953000"/>
            <a:ext cx="609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55" name="Text Box 22"/>
          <p:cNvSpPr txBox="1">
            <a:spLocks noChangeArrowheads="1"/>
          </p:cNvSpPr>
          <p:nvPr/>
        </p:nvSpPr>
        <p:spPr bwMode="auto">
          <a:xfrm>
            <a:off x="6858000" y="5105400"/>
            <a:ext cx="609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56" name="Line 23"/>
          <p:cNvSpPr>
            <a:spLocks noChangeShapeType="1"/>
          </p:cNvSpPr>
          <p:nvPr/>
        </p:nvSpPr>
        <p:spPr bwMode="auto">
          <a:xfrm>
            <a:off x="3810000" y="57912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Line 24"/>
          <p:cNvSpPr>
            <a:spLocks noChangeShapeType="1"/>
          </p:cNvSpPr>
          <p:nvPr/>
        </p:nvSpPr>
        <p:spPr bwMode="auto">
          <a:xfrm>
            <a:off x="3810000" y="44958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Text Box 25"/>
          <p:cNvSpPr txBox="1">
            <a:spLocks noChangeArrowheads="1"/>
          </p:cNvSpPr>
          <p:nvPr/>
        </p:nvSpPr>
        <p:spPr bwMode="auto">
          <a:xfrm>
            <a:off x="4114800" y="4038600"/>
            <a:ext cx="609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EA</a:t>
            </a:r>
          </a:p>
        </p:txBody>
      </p:sp>
      <p:sp>
        <p:nvSpPr>
          <p:cNvPr id="59" name="Text Box 26"/>
          <p:cNvSpPr txBox="1">
            <a:spLocks noChangeArrowheads="1"/>
          </p:cNvSpPr>
          <p:nvPr/>
        </p:nvSpPr>
        <p:spPr bwMode="auto">
          <a:xfrm>
            <a:off x="4114800" y="5334000"/>
            <a:ext cx="609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IP</a:t>
            </a:r>
          </a:p>
        </p:txBody>
      </p:sp>
      <p:sp>
        <p:nvSpPr>
          <p:cNvPr id="60" name="Line 27"/>
          <p:cNvSpPr>
            <a:spLocks noChangeShapeType="1"/>
          </p:cNvSpPr>
          <p:nvPr/>
        </p:nvSpPr>
        <p:spPr bwMode="auto">
          <a:xfrm>
            <a:off x="5867400" y="3962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Text Box 28"/>
          <p:cNvSpPr txBox="1">
            <a:spLocks noChangeArrowheads="1"/>
          </p:cNvSpPr>
          <p:nvPr/>
        </p:nvSpPr>
        <p:spPr bwMode="auto">
          <a:xfrm>
            <a:off x="5943600" y="4191000"/>
            <a:ext cx="762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WF</a:t>
            </a:r>
          </a:p>
        </p:txBody>
      </p:sp>
    </p:spTree>
    <p:extLst>
      <p:ext uri="{BB962C8B-B14F-4D97-AF65-F5344CB8AC3E}">
        <p14:creationId xmlns:p14="http://schemas.microsoft.com/office/powerpoint/2010/main" val="3471663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Ionization potential and electron affinity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89750" y="2132857"/>
            <a:ext cx="8564500" cy="1440160"/>
            <a:chOff x="467544" y="908720"/>
            <a:chExt cx="8564500" cy="1440160"/>
          </a:xfrm>
        </p:grpSpPr>
        <p:sp>
          <p:nvSpPr>
            <p:cNvPr id="31" name="Oval 30"/>
            <p:cNvSpPr/>
            <p:nvPr/>
          </p:nvSpPr>
          <p:spPr bwMode="auto">
            <a:xfrm>
              <a:off x="1187624" y="1844824"/>
              <a:ext cx="100811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7544" y="1124744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err="1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hv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cxnSp>
          <p:nvCxnSpPr>
            <p:cNvPr id="33" name="Curved Connector 32"/>
            <p:cNvCxnSpPr>
              <a:stCxn id="32" idx="2"/>
            </p:cNvCxnSpPr>
            <p:nvPr/>
          </p:nvCxnSpPr>
          <p:spPr bwMode="auto">
            <a:xfrm rot="16200000" flipH="1">
              <a:off x="791000" y="1592215"/>
              <a:ext cx="433209" cy="360040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>
              <a:stCxn id="31" idx="0"/>
            </p:cNvCxnSpPr>
            <p:nvPr/>
          </p:nvCxnSpPr>
          <p:spPr bwMode="auto">
            <a:xfrm flipV="1">
              <a:off x="1691680" y="1124744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1691680" y="908720"/>
              <a:ext cx="4320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i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e</a:t>
              </a:r>
              <a:r>
                <a:rPr lang="en-US" sz="2200" i="1" baseline="30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-</a:t>
              </a:r>
              <a:endParaRPr lang="en-US" sz="2200" i="1" baseline="30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73930" y="1754392"/>
              <a:ext cx="30581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IP = E(N)-E(N-1)</a:t>
              </a:r>
              <a:endParaRPr lang="en-US" sz="22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3" name="Plus 62"/>
            <p:cNvSpPr/>
            <p:nvPr/>
          </p:nvSpPr>
          <p:spPr bwMode="auto">
            <a:xfrm>
              <a:off x="1547664" y="1958958"/>
              <a:ext cx="360040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67744" y="1844824"/>
              <a:ext cx="13681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molecule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23528" y="1160747"/>
            <a:ext cx="2448272" cy="504056"/>
            <a:chOff x="1187624" y="1844824"/>
            <a:chExt cx="2448272" cy="504056"/>
          </a:xfrm>
        </p:grpSpPr>
        <p:sp>
          <p:nvSpPr>
            <p:cNvPr id="66" name="Oval 65"/>
            <p:cNvSpPr/>
            <p:nvPr/>
          </p:nvSpPr>
          <p:spPr bwMode="auto">
            <a:xfrm>
              <a:off x="1187624" y="1844824"/>
              <a:ext cx="100811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67744" y="1844824"/>
              <a:ext cx="13681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molecule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87524" y="4070023"/>
            <a:ext cx="8712968" cy="1484377"/>
            <a:chOff x="287524" y="4070023"/>
            <a:chExt cx="8712968" cy="1484377"/>
          </a:xfrm>
        </p:grpSpPr>
        <p:sp>
          <p:nvSpPr>
            <p:cNvPr id="69" name="Oval 68"/>
            <p:cNvSpPr/>
            <p:nvPr/>
          </p:nvSpPr>
          <p:spPr bwMode="auto">
            <a:xfrm>
              <a:off x="1007604" y="5050344"/>
              <a:ext cx="100811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7524" y="4330264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err="1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hv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cxnSp>
          <p:nvCxnSpPr>
            <p:cNvPr id="71" name="Curved Connector 70"/>
            <p:cNvCxnSpPr/>
            <p:nvPr/>
          </p:nvCxnSpPr>
          <p:spPr bwMode="auto">
            <a:xfrm rot="16200000" flipV="1">
              <a:off x="611558" y="4726309"/>
              <a:ext cx="432051" cy="360041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2" name="TextBox 71"/>
            <p:cNvSpPr txBox="1"/>
            <p:nvPr/>
          </p:nvSpPr>
          <p:spPr>
            <a:xfrm>
              <a:off x="1511660" y="4070023"/>
              <a:ext cx="4320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i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e</a:t>
              </a:r>
              <a:r>
                <a:rPr lang="en-US" sz="2200" i="1" baseline="30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-</a:t>
              </a:r>
              <a:endParaRPr lang="en-US" sz="2200" i="1" baseline="30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96136" y="4954926"/>
              <a:ext cx="32043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EA =E(N)-E(N+1)</a:t>
              </a:r>
              <a:endParaRPr lang="en-US" sz="22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4" name="Minus 73"/>
            <p:cNvSpPr/>
            <p:nvPr/>
          </p:nvSpPr>
          <p:spPr bwMode="auto">
            <a:xfrm>
              <a:off x="1367644" y="5194360"/>
              <a:ext cx="288032" cy="216024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cxnSp>
          <p:nvCxnSpPr>
            <p:cNvPr id="75" name="Straight Arrow Connector 74"/>
            <p:cNvCxnSpPr>
              <a:endCxn id="69" idx="0"/>
            </p:cNvCxnSpPr>
            <p:nvPr/>
          </p:nvCxnSpPr>
          <p:spPr bwMode="auto">
            <a:xfrm>
              <a:off x="1511660" y="4329684"/>
              <a:ext cx="0" cy="7206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6" name="TextBox 75"/>
            <p:cNvSpPr txBox="1"/>
            <p:nvPr/>
          </p:nvSpPr>
          <p:spPr>
            <a:xfrm>
              <a:off x="2087724" y="5050344"/>
              <a:ext cx="13681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molecule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87524" y="6010476"/>
            <a:ext cx="8039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For molecules DFT total energy difference usually gives good IP and EA values (</a:t>
            </a:r>
            <a:r>
              <a:rPr lang="el-GR" sz="2000" dirty="0" smtClean="0">
                <a:solidFill>
                  <a:srgbClr val="00B050"/>
                </a:solidFill>
              </a:rPr>
              <a:t>Δ</a:t>
            </a:r>
            <a:r>
              <a:rPr lang="en-GB" sz="2000" dirty="0" smtClean="0">
                <a:solidFill>
                  <a:srgbClr val="00B050"/>
                </a:solidFill>
              </a:rPr>
              <a:t>-SCF method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5618474" y="4487025"/>
            <a:ext cx="228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Electron affinity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5618474" y="2545759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Ionization potential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3742017" y="4973357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 pitchFamily="34" charset="0"/>
              </a:rPr>
              <a:t>E(N+1)</a:t>
            </a:r>
            <a:endParaRPr lang="en-US" sz="2200" dirty="0">
              <a:solidFill>
                <a:srgbClr val="0000FF"/>
              </a:solidFill>
              <a:latin typeface="Arial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71900" y="1185475"/>
            <a:ext cx="79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 pitchFamily="34" charset="0"/>
              </a:rPr>
              <a:t>E(N)</a:t>
            </a:r>
            <a:endParaRPr lang="en-US" sz="2200" dirty="0">
              <a:solidFill>
                <a:srgbClr val="0000FF"/>
              </a:solidFill>
              <a:latin typeface="Arial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76131" y="3007424"/>
            <a:ext cx="1011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 pitchFamily="34" charset="0"/>
              </a:rPr>
              <a:t>E(N-1)</a:t>
            </a:r>
            <a:endParaRPr lang="en-US" sz="2200" dirty="0">
              <a:solidFill>
                <a:srgbClr val="0000FF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3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Ionization potential and electron affinity</a:t>
            </a:r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1187624" y="4219347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flipV="1">
            <a:off x="1187624" y="2417406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971600" y="5661248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8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G</a:t>
            </a:r>
            <a:r>
              <a:rPr lang="en-GB" sz="18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as-phase molecule</a:t>
            </a:r>
            <a:endParaRPr lang="en-GB" sz="18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822995" y="1195011"/>
            <a:ext cx="0" cy="48245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 rot="16200000">
            <a:off x="-41681" y="3211816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79712" y="3824990"/>
            <a:ext cx="1435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l-GR" sz="28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ε</a:t>
            </a:r>
            <a:r>
              <a:rPr lang="en-GB" sz="2200" b="1" baseline="-25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HOMO</a:t>
            </a:r>
            <a:endParaRPr lang="en-GB" sz="2200" b="1" baseline="-250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51720" y="2155796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l-GR" sz="28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ε</a:t>
            </a:r>
            <a:r>
              <a:rPr lang="en-GB" sz="2200" b="1" baseline="-25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LUMO</a:t>
            </a:r>
            <a:endParaRPr lang="en-GB" sz="2200" b="1" baseline="-250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712493" y="2425369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1187624" y="4793669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1187624" y="5155451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1187624" y="1771075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1187624" y="1411035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1691680" y="5083443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331640" y="508518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691680" y="4723403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1331640" y="472514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1691680" y="4147339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1331640" y="4149080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3183423" y="3422061"/>
            <a:ext cx="617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In general for the </a:t>
            </a:r>
            <a:r>
              <a:rPr lang="en-US" u="sng" dirty="0">
                <a:solidFill>
                  <a:srgbClr val="000000"/>
                </a:solidFill>
              </a:rPr>
              <a:t>exact</a:t>
            </a:r>
            <a:r>
              <a:rPr lang="en-US" dirty="0">
                <a:solidFill>
                  <a:srgbClr val="000000"/>
                </a:solidFill>
              </a:rPr>
              <a:t> KS potential:</a:t>
            </a:r>
          </a:p>
        </p:txBody>
      </p:sp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4499247" y="1937763"/>
            <a:ext cx="24444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 smtClean="0">
                <a:solidFill>
                  <a:srgbClr val="000000"/>
                </a:solidFill>
                <a:sym typeface="Symbol" charset="2"/>
              </a:rPr>
              <a:t>LUMO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≠-EA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3203848" y="5153416"/>
            <a:ext cx="5486400" cy="830997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solidFill>
                  <a:srgbClr val="000000"/>
                </a:solidFill>
              </a:rPr>
              <a:t>However standard </a:t>
            </a:r>
            <a:r>
              <a:rPr lang="en-US" dirty="0">
                <a:solidFill>
                  <a:srgbClr val="000000"/>
                </a:solidFill>
              </a:rPr>
              <a:t>LDA/GGA gets both </a:t>
            </a:r>
            <a:r>
              <a:rPr lang="en-US" dirty="0" smtClean="0">
                <a:solidFill>
                  <a:srgbClr val="000000"/>
                </a:solidFill>
              </a:rPr>
              <a:t>wrong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4412147" y="3661228"/>
            <a:ext cx="2300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000000"/>
                </a:solidFill>
                <a:sym typeface="Symbol" charset="2"/>
              </a:rPr>
              <a:t>=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-IP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310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Outline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484784"/>
            <a:ext cx="77048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Lecture 1: Practical introduction to quantum transport</a:t>
            </a:r>
            <a:endParaRPr lang="en-GB" dirty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Why is it important?</a:t>
            </a:r>
            <a:endParaRPr lang="en-GB" sz="2000" dirty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From simple models to NEGF</a:t>
            </a:r>
            <a:endParaRPr lang="en-GB" sz="2000" dirty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Inelastic scattering within NEGF</a:t>
            </a:r>
            <a:endParaRPr lang="en-GB" dirty="0" smtClean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/>
              </a:rPr>
              <a:t>Lecture 2: Is DFT-transport predictive?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DFT based electron transport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Problems with DFT for transport through molecules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Master equation approach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Lecture </a:t>
            </a:r>
            <a:r>
              <a:rPr lang="en-GB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3: Solid state spin-electronics devices</a:t>
            </a:r>
            <a:endParaRPr lang="en-GB" dirty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Magnetoresistance</a:t>
            </a: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 in magnetic tunnel junctions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Spin transfer torque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Strong correlations: </a:t>
            </a:r>
            <a:r>
              <a:rPr lang="en-GB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Kondo </a:t>
            </a: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effect</a:t>
            </a:r>
            <a:endParaRPr lang="en-GB" sz="2000" dirty="0">
              <a:solidFill>
                <a:schemeClr val="tx2">
                  <a:lumMod val="40000"/>
                  <a:lumOff val="60000"/>
                </a:schemeClr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2727610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LDA versus experiment</a:t>
            </a:r>
          </a:p>
        </p:txBody>
      </p:sp>
      <p:sp>
        <p:nvSpPr>
          <p:cNvPr id="9" name="Rectangle 1037"/>
          <p:cNvSpPr>
            <a:spLocks noChangeArrowheads="1"/>
          </p:cNvSpPr>
          <p:nvPr/>
        </p:nvSpPr>
        <p:spPr bwMode="auto">
          <a:xfrm>
            <a:off x="4267200" y="990600"/>
            <a:ext cx="3657600" cy="2819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 Box 1028"/>
          <p:cNvSpPr txBox="1">
            <a:spLocks noChangeArrowheads="1"/>
          </p:cNvSpPr>
          <p:nvPr/>
        </p:nvSpPr>
        <p:spPr bwMode="auto">
          <a:xfrm>
            <a:off x="838200" y="1766888"/>
            <a:ext cx="23656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000000"/>
                </a:solidFill>
                <a:sym typeface="Symbol" charset="2"/>
              </a:rPr>
              <a:t>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-IP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034" descr="IP-bis1.pdf              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1911" y="1014976"/>
            <a:ext cx="3536689" cy="273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457200" y="10769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LDA seems useless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663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Can we improve it?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64568" y="1160010"/>
            <a:ext cx="24444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 smtClean="0">
                <a:solidFill>
                  <a:srgbClr val="000000"/>
                </a:solidFill>
                <a:sym typeface="Symbol" charset="2"/>
              </a:rPr>
              <a:t>LUMO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&lt;-EA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299323" y="1158969"/>
            <a:ext cx="2300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000000"/>
                </a:solidFill>
                <a:sym typeface="Symbol" charset="2"/>
              </a:rPr>
              <a:t>&gt;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-IP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133" y="1519399"/>
            <a:ext cx="2217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LDA/GGA DFT</a:t>
            </a:r>
            <a:endParaRPr lang="en-GB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95404" y="2144849"/>
            <a:ext cx="24444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 smtClean="0">
                <a:solidFill>
                  <a:srgbClr val="000000"/>
                </a:solidFill>
                <a:sym typeface="Symbol" charset="2"/>
              </a:rPr>
              <a:t>LUMO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sym typeface="Symbol" charset="2"/>
              </a:rPr>
              <a:t>&gt;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-EA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330159" y="2143808"/>
            <a:ext cx="2300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FF0000"/>
                </a:solidFill>
                <a:sym typeface="Symbol" charset="2"/>
              </a:rPr>
              <a:t>&lt;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-IP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969" y="2504238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Hartree-Fock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291445" y="3140968"/>
            <a:ext cx="4731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Let’s mix them: hybrid </a:t>
            </a:r>
            <a:r>
              <a:rPr lang="en-GB" dirty="0" err="1" smtClean="0">
                <a:solidFill>
                  <a:srgbClr val="00B0F0"/>
                </a:solidFill>
              </a:rPr>
              <a:t>functionals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166" y="3831404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B3LYP, HSE, PBE0</a:t>
            </a:r>
            <a:endParaRPr lang="en-GB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435039" y="3463113"/>
            <a:ext cx="24444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 smtClean="0">
                <a:solidFill>
                  <a:srgbClr val="000000"/>
                </a:solidFill>
                <a:sym typeface="Symbol" charset="2"/>
              </a:rPr>
              <a:t>LUMO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≈-EA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469794" y="3462072"/>
            <a:ext cx="2300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000000"/>
                </a:solidFill>
                <a:sym typeface="Symbol" charset="2"/>
              </a:rPr>
              <a:t>≈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-IP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3030" y="4509120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F0"/>
                </a:solidFill>
              </a:rPr>
              <a:t>Q</a:t>
            </a:r>
            <a:r>
              <a:rPr lang="en-GB" dirty="0" err="1" smtClean="0">
                <a:solidFill>
                  <a:srgbClr val="00B0F0"/>
                </a:solidFill>
              </a:rPr>
              <a:t>uasiparticle</a:t>
            </a:r>
            <a:r>
              <a:rPr lang="en-GB" dirty="0" smtClean="0">
                <a:solidFill>
                  <a:srgbClr val="00B0F0"/>
                </a:solidFill>
              </a:rPr>
              <a:t> theory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166" y="5309292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GW</a:t>
            </a:r>
            <a:endParaRPr lang="en-GB" dirty="0"/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435039" y="4941001"/>
            <a:ext cx="24444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 smtClean="0">
                <a:solidFill>
                  <a:srgbClr val="000000"/>
                </a:solidFill>
                <a:sym typeface="Symbol" charset="2"/>
              </a:rPr>
              <a:t>LUMO 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≈-EA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469794" y="4939960"/>
            <a:ext cx="2300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4000" dirty="0">
                <a:solidFill>
                  <a:srgbClr val="000000"/>
                </a:solidFill>
                <a:sym typeface="Symbol" charset="2"/>
              </a:rPr>
              <a:t>≈</a:t>
            </a:r>
            <a:r>
              <a:rPr lang="en-US" sz="4000" dirty="0" smtClean="0">
                <a:solidFill>
                  <a:srgbClr val="000000"/>
                </a:solidFill>
                <a:sym typeface="Symbol" charset="2"/>
              </a:rPr>
              <a:t> -IP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4177" y="5912576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Quantum chemistry methods (MP2, CC)…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792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Why DFT???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638015"/>
            <a:ext cx="4065945" cy="2407500"/>
          </a:xfrm>
          <a:prstGeom prst="rect">
            <a:avLst/>
          </a:prstGeom>
        </p:spPr>
      </p:pic>
      <p:sp>
        <p:nvSpPr>
          <p:cNvPr id="6" name="CustomShape 12"/>
          <p:cNvSpPr/>
          <p:nvPr/>
        </p:nvSpPr>
        <p:spPr>
          <a:xfrm>
            <a:off x="1320782" y="4034193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C. D.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Pemmaraju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82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125426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2010)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30615" y="5618547"/>
            <a:ext cx="3233738" cy="287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6" charset="0"/>
              </a:rPr>
              <a:t>A. Narayan, IR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6" charset="0"/>
              </a:rPr>
              <a:t> et </a:t>
            </a:r>
            <a:r>
              <a:rPr lang="en-GB" sz="1400" i="1" dirty="0">
                <a:solidFill>
                  <a:srgbClr val="000000"/>
                </a:solidFill>
                <a:latin typeface="Times New Roman" pitchFamily="16" charset="0"/>
              </a:rPr>
              <a:t>al.</a:t>
            </a:r>
            <a:r>
              <a:rPr lang="en-GB" sz="1400" dirty="0">
                <a:solidFill>
                  <a:srgbClr val="000000"/>
                </a:solidFill>
                <a:latin typeface="Times New Roman" pitchFamily="16" charset="0"/>
              </a:rPr>
              <a:t>, 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6" charset="0"/>
              </a:rPr>
              <a:t>PRB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6" charset="0"/>
              </a:rPr>
              <a:t>86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6" charset="0"/>
              </a:rPr>
              <a:t>, 201402(R) </a:t>
            </a:r>
            <a:r>
              <a:rPr lang="en-GB" sz="1400" dirty="0">
                <a:solidFill>
                  <a:srgbClr val="000000"/>
                </a:solidFill>
                <a:latin typeface="Times New Roman" pitchFamily="16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6" charset="0"/>
              </a:rPr>
              <a:t>2012)</a:t>
            </a:r>
            <a:endParaRPr lang="en-GB" sz="1400" dirty="0">
              <a:solidFill>
                <a:srgbClr val="000000"/>
              </a:solidFill>
              <a:latin typeface="Times New Roman" pitchFamily="16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714" y="4573133"/>
            <a:ext cx="5513836" cy="98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60667" y="1023741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Large systems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505" y="6165851"/>
            <a:ext cx="870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Works well for the metal electrodes, </a:t>
            </a:r>
            <a:r>
              <a:rPr lang="en-GB" dirty="0" err="1" smtClean="0">
                <a:solidFill>
                  <a:srgbClr val="00B0F0"/>
                </a:solidFill>
              </a:rPr>
              <a:t>workfunctions</a:t>
            </a:r>
            <a:r>
              <a:rPr lang="en-GB" dirty="0" smtClean="0">
                <a:solidFill>
                  <a:srgbClr val="00B0F0"/>
                </a:solidFill>
              </a:rPr>
              <a:t> are good (!)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7330" y="1358866"/>
            <a:ext cx="1794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DNA transport</a:t>
            </a:r>
            <a:endParaRPr lang="en-GB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731550" y="4662624"/>
            <a:ext cx="263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Topological insulators</a:t>
            </a:r>
            <a:endParaRPr lang="en-GB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681" y="1864217"/>
            <a:ext cx="4598319" cy="132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1229" y="3211795"/>
            <a:ext cx="2497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Transport in solution</a:t>
            </a:r>
            <a:endParaRPr lang="en-GB" sz="2000" dirty="0"/>
          </a:p>
        </p:txBody>
      </p:sp>
      <p:sp>
        <p:nvSpPr>
          <p:cNvPr id="14" name="CustomShape 12"/>
          <p:cNvSpPr/>
          <p:nvPr/>
        </p:nvSpPr>
        <p:spPr>
          <a:xfrm>
            <a:off x="5030237" y="3597612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Rungger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81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235407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2010)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8261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181" y="547687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The self-interaction error seems to be the problem</a:t>
            </a:r>
          </a:p>
          <a:p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2590800" y="1752600"/>
            <a:ext cx="3886200" cy="4953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sx="102000" sy="102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29" descr="magritte.reproduction.jpg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1045" y="1838018"/>
            <a:ext cx="3709756" cy="475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8063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Self-interaction</a:t>
            </a:r>
          </a:p>
        </p:txBody>
      </p:sp>
      <p:sp>
        <p:nvSpPr>
          <p:cNvPr id="5" name="Text Box 30"/>
          <p:cNvSpPr txBox="1">
            <a:spLocks noChangeArrowheads="1"/>
          </p:cNvSpPr>
          <p:nvPr/>
        </p:nvSpPr>
        <p:spPr bwMode="auto">
          <a:xfrm>
            <a:off x="457200" y="1143000"/>
            <a:ext cx="3048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u="sng" dirty="0">
                <a:solidFill>
                  <a:srgbClr val="000000"/>
                </a:solidFill>
                <a:sym typeface="Symbol" charset="2"/>
              </a:rPr>
              <a:t>Direct subtraction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685800" y="1676400"/>
            <a:ext cx="6096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00"/>
                </a:solidFill>
              </a:rPr>
              <a:t>J.P. </a:t>
            </a:r>
            <a:r>
              <a:rPr lang="en-US" sz="1600" dirty="0" err="1">
                <a:solidFill>
                  <a:srgbClr val="000000"/>
                </a:solidFill>
              </a:rPr>
              <a:t>Perdew</a:t>
            </a:r>
            <a:r>
              <a:rPr lang="en-US" sz="1600" dirty="0">
                <a:solidFill>
                  <a:srgbClr val="000000"/>
                </a:solidFill>
              </a:rPr>
              <a:t> and A. </a:t>
            </a:r>
            <a:r>
              <a:rPr lang="en-US" sz="1600" dirty="0" err="1">
                <a:solidFill>
                  <a:srgbClr val="000000"/>
                </a:solidFill>
              </a:rPr>
              <a:t>Zunger</a:t>
            </a:r>
            <a:r>
              <a:rPr lang="en-US" sz="1600" dirty="0">
                <a:solidFill>
                  <a:srgbClr val="000000"/>
                </a:solidFill>
              </a:rPr>
              <a:t>, Phys. Rev. B </a:t>
            </a:r>
            <a:r>
              <a:rPr lang="en-US" sz="1600" b="1" dirty="0">
                <a:solidFill>
                  <a:srgbClr val="000000"/>
                </a:solidFill>
              </a:rPr>
              <a:t>23</a:t>
            </a:r>
            <a:r>
              <a:rPr lang="en-US" sz="1600" dirty="0">
                <a:solidFill>
                  <a:srgbClr val="000000"/>
                </a:solidFill>
              </a:rPr>
              <a:t>, 5048 (1981)</a:t>
            </a:r>
          </a:p>
        </p:txBody>
      </p:sp>
      <p:pic>
        <p:nvPicPr>
          <p:cNvPr id="8" name="Picture 34" descr=" E-SIC.pdf                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2063750"/>
            <a:ext cx="63055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5" descr="SIC-OCC.pdf              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911475"/>
            <a:ext cx="3451225" cy="517525"/>
          </a:xfrm>
          <a:prstGeom prst="rect">
            <a:avLst/>
          </a:prstGeom>
          <a:noFill/>
        </p:spPr>
      </p:pic>
      <p:sp>
        <p:nvSpPr>
          <p:cNvPr id="13" name="Text Box 39"/>
          <p:cNvSpPr txBox="1">
            <a:spLocks noChangeArrowheads="1"/>
          </p:cNvSpPr>
          <p:nvPr/>
        </p:nvSpPr>
        <p:spPr bwMode="auto">
          <a:xfrm>
            <a:off x="4419600" y="2986088"/>
            <a:ext cx="3276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800" u="sng" dirty="0">
                <a:solidFill>
                  <a:srgbClr val="000000"/>
                </a:solidFill>
              </a:rPr>
              <a:t>Kohn-Sham </a:t>
            </a:r>
            <a:r>
              <a:rPr lang="en-US" sz="1800" u="sng" dirty="0" err="1">
                <a:solidFill>
                  <a:srgbClr val="000000"/>
                </a:solidFill>
              </a:rPr>
              <a:t>orbitals</a:t>
            </a:r>
            <a:endParaRPr lang="en-US" sz="18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296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Self-interaction</a:t>
            </a: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201599" y="932870"/>
            <a:ext cx="4648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u="sng" dirty="0" smtClean="0">
                <a:solidFill>
                  <a:srgbClr val="000000"/>
                </a:solidFill>
                <a:sym typeface="Symbol" charset="2"/>
              </a:rPr>
              <a:t>Pseudo-SIC (Atomic-SIC)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441832" y="6111875"/>
            <a:ext cx="6629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00"/>
                </a:solidFill>
              </a:rPr>
              <a:t>A. </a:t>
            </a:r>
            <a:r>
              <a:rPr lang="en-US" sz="1600" dirty="0" err="1">
                <a:solidFill>
                  <a:srgbClr val="000000"/>
                </a:solidFill>
              </a:rPr>
              <a:t>Filippetti</a:t>
            </a:r>
            <a:r>
              <a:rPr lang="en-US" sz="1600" dirty="0">
                <a:solidFill>
                  <a:srgbClr val="000000"/>
                </a:solidFill>
              </a:rPr>
              <a:t> and N.A. </a:t>
            </a:r>
            <a:r>
              <a:rPr lang="en-US" sz="1600" dirty="0" err="1">
                <a:solidFill>
                  <a:srgbClr val="000000"/>
                </a:solidFill>
              </a:rPr>
              <a:t>Spaldin</a:t>
            </a:r>
            <a:r>
              <a:rPr lang="en-US" sz="1600" dirty="0">
                <a:solidFill>
                  <a:srgbClr val="000000"/>
                </a:solidFill>
              </a:rPr>
              <a:t>, Phys. Rev. B </a:t>
            </a:r>
            <a:r>
              <a:rPr lang="en-US" sz="1600" b="1" dirty="0">
                <a:solidFill>
                  <a:srgbClr val="000000"/>
                </a:solidFill>
              </a:rPr>
              <a:t>67</a:t>
            </a:r>
            <a:r>
              <a:rPr lang="en-US" sz="1600" dirty="0">
                <a:solidFill>
                  <a:srgbClr val="000000"/>
                </a:solidFill>
              </a:rPr>
              <a:t>, 125109 (2003)</a:t>
            </a: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4931137" y="2945044"/>
            <a:ext cx="3009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err="1" smtClean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 runs over </a:t>
            </a:r>
            <a:r>
              <a:rPr lang="en-US" sz="1800" u="sng" dirty="0" smtClean="0">
                <a:solidFill>
                  <a:srgbClr val="000000"/>
                </a:solidFill>
              </a:rPr>
              <a:t>Atomic </a:t>
            </a:r>
            <a:r>
              <a:rPr lang="en-US" sz="1800" u="sng" dirty="0">
                <a:solidFill>
                  <a:srgbClr val="000000"/>
                </a:solidFill>
              </a:rPr>
              <a:t>orbitals</a:t>
            </a:r>
          </a:p>
        </p:txBody>
      </p:sp>
      <p:sp>
        <p:nvSpPr>
          <p:cNvPr id="15" name="Text Box 41"/>
          <p:cNvSpPr txBox="1">
            <a:spLocks noChangeArrowheads="1"/>
          </p:cNvSpPr>
          <p:nvPr/>
        </p:nvSpPr>
        <p:spPr bwMode="auto">
          <a:xfrm>
            <a:off x="441832" y="5838825"/>
            <a:ext cx="7239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00"/>
                </a:solidFill>
              </a:rPr>
              <a:t>D. Vogel, P. </a:t>
            </a:r>
            <a:r>
              <a:rPr lang="en-US" sz="1600" dirty="0" err="1">
                <a:solidFill>
                  <a:srgbClr val="000000"/>
                </a:solidFill>
              </a:rPr>
              <a:t>Krüger</a:t>
            </a:r>
            <a:r>
              <a:rPr lang="en-US" sz="1600" dirty="0">
                <a:solidFill>
                  <a:srgbClr val="000000"/>
                </a:solidFill>
              </a:rPr>
              <a:t> and J. </a:t>
            </a:r>
            <a:r>
              <a:rPr lang="en-US" sz="1600" dirty="0" err="1">
                <a:solidFill>
                  <a:srgbClr val="000000"/>
                </a:solidFill>
              </a:rPr>
              <a:t>Pollmann</a:t>
            </a:r>
            <a:r>
              <a:rPr lang="en-US" sz="1600" dirty="0">
                <a:solidFill>
                  <a:srgbClr val="000000"/>
                </a:solidFill>
              </a:rPr>
              <a:t>, Phys. Rev. B </a:t>
            </a:r>
            <a:r>
              <a:rPr lang="en-US" sz="1600" b="1" dirty="0">
                <a:solidFill>
                  <a:srgbClr val="000000"/>
                </a:solidFill>
              </a:rPr>
              <a:t>54</a:t>
            </a:r>
            <a:r>
              <a:rPr lang="en-US" sz="1600" dirty="0">
                <a:solidFill>
                  <a:srgbClr val="000000"/>
                </a:solidFill>
              </a:rPr>
              <a:t>, 5495 (1996)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441832" y="6398079"/>
            <a:ext cx="8610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C. Das </a:t>
            </a:r>
            <a:r>
              <a:rPr lang="en-US" sz="1600" dirty="0" err="1" smtClean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Pemmaraju</a:t>
            </a:r>
            <a:r>
              <a:rPr lang="en-US" sz="1600" i="1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 et al.</a:t>
            </a:r>
            <a:r>
              <a:rPr 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, 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PRB </a:t>
            </a:r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75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, 045101 (2007)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27" y="1625036"/>
            <a:ext cx="8297433" cy="7383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3789303"/>
            <a:ext cx="6466185" cy="5032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75799" y="2742850"/>
            <a:ext cx="3638646" cy="761094"/>
            <a:chOff x="2430854" y="1503778"/>
            <a:chExt cx="3638646" cy="76109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r="64682"/>
            <a:stretch/>
          </p:blipFill>
          <p:spPr>
            <a:xfrm>
              <a:off x="2430854" y="1523974"/>
              <a:ext cx="1150659" cy="74089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35452" r="40236"/>
            <a:stretch/>
          </p:blipFill>
          <p:spPr>
            <a:xfrm>
              <a:off x="3581513" y="1523974"/>
              <a:ext cx="792088" cy="74089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47727"/>
            <a:stretch/>
          </p:blipFill>
          <p:spPr>
            <a:xfrm>
              <a:off x="4366430" y="1523975"/>
              <a:ext cx="1703070" cy="7408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/>
            <a:srcRect l="39083" t="46778" r="55360" b="5484"/>
            <a:stretch/>
          </p:blipFill>
          <p:spPr>
            <a:xfrm>
              <a:off x="3959570" y="1503778"/>
              <a:ext cx="459581" cy="545426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27" y="4449463"/>
            <a:ext cx="5028770" cy="457575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404191"/>
              </p:ext>
            </p:extLst>
          </p:nvPr>
        </p:nvGraphicFramePr>
        <p:xfrm>
          <a:off x="4394200" y="2362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4200" y="2362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 bwMode="auto">
          <a:xfrm>
            <a:off x="1158160" y="2937260"/>
            <a:ext cx="196439" cy="3771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3984" y="2905174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2127" y="4946247"/>
            <a:ext cx="715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Scaling parameter between 0 (LDA) and 1 (full SIC)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193790" y="2688667"/>
            <a:ext cx="1650349" cy="740897"/>
          </a:xfrm>
          <a:prstGeom prst="ellipse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774973" y="2723837"/>
            <a:ext cx="416130" cy="595346"/>
          </a:xfrm>
          <a:prstGeom prst="ellipse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155556" y="2843503"/>
            <a:ext cx="416130" cy="595346"/>
          </a:xfrm>
          <a:prstGeom prst="ellipse">
            <a:avLst/>
          </a:prstGeom>
          <a:noFill/>
          <a:ln w="57150" cap="flat" cmpd="sng" algn="ctr">
            <a:solidFill>
              <a:srgbClr val="E586F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50284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9" grpId="0"/>
      <p:bldP spid="31" grpId="0"/>
      <p:bldP spid="5" grpId="0" animBg="1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Self-interaction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6200" y="6477000"/>
            <a:ext cx="8610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C. Das </a:t>
            </a:r>
            <a:r>
              <a:rPr lang="en-US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Pemmaraju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, T. Archer, </a:t>
            </a:r>
            <a:r>
              <a:rPr lang="en-US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D.Sanchez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-Portal and S. </a:t>
            </a:r>
            <a:r>
              <a:rPr lang="en-US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Sanvito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, PRB </a:t>
            </a:r>
            <a:r>
              <a:rPr lang="en-US" sz="1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75</a:t>
            </a:r>
            <a:r>
              <a:rPr 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charset="0"/>
              </a:rPr>
              <a:t>, 045101 (2007)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657350"/>
            <a:ext cx="5867400" cy="4667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733800" y="1004887"/>
            <a:ext cx="1905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0000"/>
                </a:solidFill>
                <a:sym typeface="Symbol" charset="2"/>
              </a:rPr>
              <a:t></a:t>
            </a:r>
            <a:r>
              <a:rPr lang="en-US" sz="2800" baseline="-25000" dirty="0">
                <a:solidFill>
                  <a:srgbClr val="000000"/>
                </a:solidFill>
                <a:sym typeface="Symbol" charset="2"/>
              </a:rPr>
              <a:t>HOMO </a:t>
            </a:r>
            <a:r>
              <a:rPr lang="en-US" sz="2800" dirty="0">
                <a:solidFill>
                  <a:srgbClr val="000000"/>
                </a:solidFill>
                <a:sym typeface="Symbol" charset="2"/>
              </a:rPr>
              <a:t>~ </a:t>
            </a:r>
            <a:r>
              <a:rPr lang="en-US" sz="2800" dirty="0" smtClean="0">
                <a:solidFill>
                  <a:srgbClr val="000000"/>
                </a:solidFill>
                <a:sym typeface="Symbol" charset="2"/>
              </a:rPr>
              <a:t>-IP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277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Self-interaction and transport</a:t>
            </a:r>
          </a:p>
        </p:txBody>
      </p:sp>
      <p:pic>
        <p:nvPicPr>
          <p:cNvPr id="5" name="Picture 4" descr="transmbdtlda.pdf                                               000CB4FDMacintosh HD                   BE962FC2:"/>
          <p:cNvPicPr>
            <a:picLocks noChangeAspect="1" noChangeArrowheads="1"/>
          </p:cNvPicPr>
          <p:nvPr/>
        </p:nvPicPr>
        <p:blipFill rotWithShape="1">
          <a:blip r:embed="rId3"/>
          <a:srcRect t="68614"/>
          <a:stretch/>
        </p:blipFill>
        <p:spPr bwMode="auto">
          <a:xfrm>
            <a:off x="228600" y="2779766"/>
            <a:ext cx="5024438" cy="1218729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699114" y="2829967"/>
            <a:ext cx="1828800" cy="523220"/>
          </a:xfrm>
          <a:prstGeom prst="rect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solidFill>
                  <a:srgbClr val="000000"/>
                </a:solidFill>
                <a:sym typeface="Symbol" charset="2"/>
              </a:rPr>
              <a:t>G</a:t>
            </a:r>
            <a:r>
              <a:rPr lang="en-US" sz="2800" dirty="0">
                <a:solidFill>
                  <a:srgbClr val="000000"/>
                </a:solidFill>
                <a:sym typeface="Symbol" charset="2"/>
              </a:rPr>
              <a:t>=</a:t>
            </a:r>
            <a:r>
              <a:rPr lang="en-US" sz="2800" dirty="0" smtClean="0">
                <a:solidFill>
                  <a:srgbClr val="000000"/>
                </a:solidFill>
                <a:sym typeface="Symbol" charset="2"/>
              </a:rPr>
              <a:t>0.23</a:t>
            </a:r>
            <a:r>
              <a:rPr lang="en-US" sz="2800" i="1" dirty="0" smtClean="0">
                <a:solidFill>
                  <a:srgbClr val="000000"/>
                </a:solidFill>
                <a:sym typeface="Symbol" charset="2"/>
              </a:rPr>
              <a:t>G</a:t>
            </a:r>
            <a:r>
              <a:rPr lang="en-US" sz="2800" baseline="-25000" dirty="0" smtClean="0">
                <a:solidFill>
                  <a:srgbClr val="000000"/>
                </a:solidFill>
                <a:sym typeface="Symbol" charset="2"/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67818" y="2115670"/>
            <a:ext cx="1295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u="sng" dirty="0" smtClean="0">
                <a:solidFill>
                  <a:srgbClr val="000000"/>
                </a:solidFill>
                <a:sym typeface="Symbol" charset="2"/>
              </a:rPr>
              <a:t>LSDA</a:t>
            </a:r>
            <a:endParaRPr lang="en-US" b="1" u="sng" dirty="0">
              <a:solidFill>
                <a:srgbClr val="000000"/>
              </a:solidFill>
            </a:endParaRPr>
          </a:p>
        </p:txBody>
      </p:sp>
      <p:pic>
        <p:nvPicPr>
          <p:cNvPr id="13" name="Picture 2" descr="transmbdtsic1.pdf                                              000CB4FDMacintosh HD                   BE962FC2:"/>
          <p:cNvPicPr>
            <a:picLocks noChangeAspect="1" noChangeArrowheads="1"/>
          </p:cNvPicPr>
          <p:nvPr/>
        </p:nvPicPr>
        <p:blipFill rotWithShape="1">
          <a:blip r:embed="rId4"/>
          <a:srcRect t="69198"/>
          <a:stretch/>
        </p:blipFill>
        <p:spPr bwMode="auto">
          <a:xfrm>
            <a:off x="228600" y="4325280"/>
            <a:ext cx="5024438" cy="1196057"/>
          </a:xfrm>
          <a:prstGeom prst="rect">
            <a:avLst/>
          </a:prstGeom>
          <a:noFill/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67818" y="3694166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u="sng" dirty="0" smtClean="0">
                <a:solidFill>
                  <a:srgbClr val="000000"/>
                </a:solidFill>
                <a:sym typeface="Symbol" charset="2"/>
              </a:rPr>
              <a:t>P-SIC</a:t>
            </a:r>
            <a:endParaRPr lang="en-US" b="1" u="sng" dirty="0">
              <a:solidFill>
                <a:srgbClr val="000000"/>
              </a:solidFill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75692" y="4402780"/>
            <a:ext cx="1828800" cy="523220"/>
          </a:xfrm>
          <a:prstGeom prst="rect">
            <a:avLst/>
          </a:prstGeom>
          <a:noFill/>
          <a:ln w="28575">
            <a:solidFill>
              <a:srgbClr val="339966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solidFill>
                  <a:srgbClr val="000000"/>
                </a:solidFill>
                <a:sym typeface="Symbol" charset="2"/>
              </a:rPr>
              <a:t>G</a:t>
            </a:r>
            <a:r>
              <a:rPr lang="en-US" sz="2800" dirty="0">
                <a:solidFill>
                  <a:srgbClr val="000000"/>
                </a:solidFill>
                <a:sym typeface="Symbol" charset="2"/>
              </a:rPr>
              <a:t>=</a:t>
            </a:r>
            <a:r>
              <a:rPr lang="en-US" sz="2800" dirty="0" smtClean="0">
                <a:solidFill>
                  <a:srgbClr val="000000"/>
                </a:solidFill>
                <a:sym typeface="Symbol" charset="2"/>
              </a:rPr>
              <a:t>0.06</a:t>
            </a:r>
            <a:r>
              <a:rPr lang="en-US" sz="2800" i="1" dirty="0" smtClean="0">
                <a:solidFill>
                  <a:srgbClr val="000000"/>
                </a:solidFill>
                <a:sym typeface="Symbol" charset="2"/>
              </a:rPr>
              <a:t>G</a:t>
            </a:r>
            <a:r>
              <a:rPr lang="en-US" sz="2800" baseline="-25000" dirty="0" smtClean="0">
                <a:solidFill>
                  <a:srgbClr val="000000"/>
                </a:solidFill>
                <a:sym typeface="Symbol" charset="2"/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5844988"/>
            <a:ext cx="3425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 G=0.01 G</a:t>
            </a:r>
            <a:r>
              <a:rPr lang="en-GB" baseline="-25000" dirty="0" smtClean="0"/>
              <a:t>0</a:t>
            </a:r>
            <a:endParaRPr lang="en-GB" baseline="-2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044" y="1026531"/>
            <a:ext cx="2965388" cy="1432500"/>
          </a:xfrm>
          <a:prstGeom prst="rect">
            <a:avLst/>
          </a:prstGeom>
        </p:spPr>
      </p:pic>
      <p:sp>
        <p:nvSpPr>
          <p:cNvPr id="16" name="CustomShape 12"/>
          <p:cNvSpPr/>
          <p:nvPr/>
        </p:nvSpPr>
        <p:spPr>
          <a:xfrm>
            <a:off x="3582897" y="5192303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Toher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PRL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99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056801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2007)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60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" y="1371600"/>
            <a:ext cx="9144000" cy="3086100"/>
          </a:xfrm>
        </p:spPr>
        <p:txBody>
          <a:bodyPr lIns="35717" tIns="35717" rIns="35717" bIns="35717" anchor="ctr">
            <a:normAutofit/>
          </a:bodyPr>
          <a:lstStyle/>
          <a:p>
            <a:pPr algn="ctr"/>
            <a:r>
              <a:rPr lang="en-IE" b="1" dirty="0" smtClean="0">
                <a:ea typeface="ヒラギノ角ゴ Pro W6"/>
                <a:cs typeface="ヒラギノ角ゴ Pro W6"/>
              </a:rPr>
              <a:t>Problems, problems, problems…</a:t>
            </a:r>
            <a:endParaRPr lang="en-US" sz="4000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715023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Organic/inorganic interfaces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507" y="4580196"/>
            <a:ext cx="3024336" cy="432048"/>
            <a:chOff x="683568" y="4437112"/>
            <a:chExt cx="3024336" cy="432048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755576" y="4437112"/>
              <a:ext cx="21602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6835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8359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7160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111561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125963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40364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54766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169168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183569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197971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12372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226774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241176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699792" y="4437112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Metal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35579" y="2996020"/>
            <a:ext cx="720080" cy="432048"/>
            <a:chOff x="1259632" y="4869160"/>
            <a:chExt cx="720080" cy="432048"/>
          </a:xfrm>
        </p:grpSpPr>
        <p:sp>
          <p:nvSpPr>
            <p:cNvPr id="24" name="Oval 23"/>
            <p:cNvSpPr/>
            <p:nvPr/>
          </p:nvSpPr>
          <p:spPr bwMode="auto">
            <a:xfrm>
              <a:off x="1259632" y="4869160"/>
              <a:ext cx="720080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dirty="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5" name="Minus 24"/>
            <p:cNvSpPr/>
            <p:nvPr/>
          </p:nvSpPr>
          <p:spPr bwMode="auto">
            <a:xfrm>
              <a:off x="1475656" y="5013176"/>
              <a:ext cx="288032" cy="216024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1483" y="1051804"/>
            <a:ext cx="3528392" cy="1440160"/>
            <a:chOff x="467544" y="908720"/>
            <a:chExt cx="3528392" cy="1440160"/>
          </a:xfrm>
        </p:grpSpPr>
        <p:sp>
          <p:nvSpPr>
            <p:cNvPr id="27" name="Oval 26"/>
            <p:cNvSpPr/>
            <p:nvPr/>
          </p:nvSpPr>
          <p:spPr bwMode="auto">
            <a:xfrm>
              <a:off x="1187624" y="1844824"/>
              <a:ext cx="100811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7544" y="1124744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err="1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hv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cxnSp>
          <p:nvCxnSpPr>
            <p:cNvPr id="29" name="Curved Connector 28"/>
            <p:cNvCxnSpPr>
              <a:stCxn id="28" idx="2"/>
            </p:cNvCxnSpPr>
            <p:nvPr/>
          </p:nvCxnSpPr>
          <p:spPr bwMode="auto">
            <a:xfrm rot="16200000" flipH="1">
              <a:off x="791000" y="1592215"/>
              <a:ext cx="433209" cy="360040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7" idx="0"/>
            </p:cNvCxnSpPr>
            <p:nvPr/>
          </p:nvCxnSpPr>
          <p:spPr bwMode="auto">
            <a:xfrm flipV="1">
              <a:off x="1691680" y="1124744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1691680" y="908720"/>
              <a:ext cx="4320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i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e</a:t>
              </a:r>
              <a:r>
                <a:rPr lang="en-US" sz="2200" i="1" baseline="30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-</a:t>
              </a:r>
              <a:endParaRPr lang="en-US" sz="2200" i="1" baseline="30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5776" y="1124744"/>
              <a:ext cx="1440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IP (PES)</a:t>
              </a:r>
              <a:endParaRPr lang="en-US" sz="22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Plus 32"/>
            <p:cNvSpPr/>
            <p:nvPr/>
          </p:nvSpPr>
          <p:spPr bwMode="auto">
            <a:xfrm>
              <a:off x="1547664" y="1958958"/>
              <a:ext cx="360040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7744" y="1844824"/>
              <a:ext cx="13681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molecule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67627" y="2491964"/>
            <a:ext cx="648072" cy="504056"/>
            <a:chOff x="2987824" y="2492896"/>
            <a:chExt cx="648072" cy="504056"/>
          </a:xfrm>
        </p:grpSpPr>
        <p:sp>
          <p:nvSpPr>
            <p:cNvPr id="36" name="TextBox 35"/>
            <p:cNvSpPr txBox="1"/>
            <p:nvPr/>
          </p:nvSpPr>
          <p:spPr>
            <a:xfrm>
              <a:off x="3059832" y="2492896"/>
              <a:ext cx="5760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d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2987824" y="249289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38" name="Oval 37"/>
          <p:cNvSpPr/>
          <p:nvPr/>
        </p:nvSpPr>
        <p:spPr bwMode="auto">
          <a:xfrm>
            <a:off x="5944091" y="1987908"/>
            <a:ext cx="1008112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24011" y="1267828"/>
            <a:ext cx="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err="1" smtClean="0">
                <a:solidFill>
                  <a:prstClr val="black"/>
                </a:solidFill>
                <a:latin typeface="Arial"/>
                <a:cs typeface="Arial" pitchFamily="34" charset="0"/>
              </a:rPr>
              <a:t>hv</a:t>
            </a:r>
            <a:endParaRPr lang="en-US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40" name="Curved Connector 39"/>
          <p:cNvCxnSpPr/>
          <p:nvPr/>
        </p:nvCxnSpPr>
        <p:spPr bwMode="auto">
          <a:xfrm rot="16200000" flipV="1">
            <a:off x="5548045" y="1663873"/>
            <a:ext cx="432051" cy="36004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448147" y="1051804"/>
            <a:ext cx="43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i="1" dirty="0">
                <a:solidFill>
                  <a:prstClr val="black"/>
                </a:solidFill>
                <a:latin typeface="Arial"/>
                <a:cs typeface="Arial" pitchFamily="34" charset="0"/>
              </a:rPr>
              <a:t>e</a:t>
            </a:r>
            <a:r>
              <a:rPr lang="en-US" sz="2200" i="1" baseline="30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-</a:t>
            </a:r>
            <a:endParaRPr lang="en-US" sz="2200" i="1" baseline="300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2243" y="1267828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 pitchFamily="34" charset="0"/>
              </a:rPr>
              <a:t>EA (IPES)</a:t>
            </a:r>
            <a:endParaRPr lang="en-US" sz="2200" dirty="0">
              <a:solidFill>
                <a:srgbClr val="0000FF"/>
              </a:solidFill>
              <a:latin typeface="Arial"/>
              <a:cs typeface="Arial" pitchFamily="34" charset="0"/>
            </a:endParaRPr>
          </a:p>
        </p:txBody>
      </p:sp>
      <p:sp>
        <p:nvSpPr>
          <p:cNvPr id="43" name="Minus 42"/>
          <p:cNvSpPr/>
          <p:nvPr/>
        </p:nvSpPr>
        <p:spPr bwMode="auto">
          <a:xfrm>
            <a:off x="6304131" y="2131924"/>
            <a:ext cx="288032" cy="216024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44" name="Straight Arrow Connector 43"/>
          <p:cNvCxnSpPr>
            <a:stCxn id="41" idx="1"/>
            <a:endCxn id="38" idx="0"/>
          </p:cNvCxnSpPr>
          <p:nvPr/>
        </p:nvCxnSpPr>
        <p:spPr bwMode="auto">
          <a:xfrm>
            <a:off x="6448147" y="1267248"/>
            <a:ext cx="0" cy="720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7024211" y="1987908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molecule</a:t>
            </a:r>
            <a:endParaRPr lang="en-US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40035" y="4580196"/>
            <a:ext cx="3024336" cy="432048"/>
            <a:chOff x="683568" y="4437112"/>
            <a:chExt cx="3024336" cy="432048"/>
          </a:xfrm>
        </p:grpSpPr>
        <p:cxnSp>
          <p:nvCxnSpPr>
            <p:cNvPr id="47" name="Straight Connector 46"/>
            <p:cNvCxnSpPr/>
            <p:nvPr/>
          </p:nvCxnSpPr>
          <p:spPr bwMode="auto">
            <a:xfrm>
              <a:off x="755576" y="4437112"/>
              <a:ext cx="21602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6835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8359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97160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111561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flipV="1">
              <a:off x="125963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40364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flipV="1">
              <a:off x="154766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V="1">
              <a:off x="169168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183569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flipV="1">
              <a:off x="197971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12372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226774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241176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TextBox 60"/>
            <p:cNvSpPr txBox="1"/>
            <p:nvPr/>
          </p:nvSpPr>
          <p:spPr>
            <a:xfrm>
              <a:off x="2699792" y="4437112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Metal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088107" y="2491964"/>
            <a:ext cx="1080120" cy="936104"/>
            <a:chOff x="6084168" y="2348880"/>
            <a:chExt cx="1080120" cy="936104"/>
          </a:xfrm>
        </p:grpSpPr>
        <p:grpSp>
          <p:nvGrpSpPr>
            <p:cNvPr id="63" name="Group 62"/>
            <p:cNvGrpSpPr/>
            <p:nvPr/>
          </p:nvGrpSpPr>
          <p:grpSpPr>
            <a:xfrm>
              <a:off x="6516216" y="2348880"/>
              <a:ext cx="648072" cy="504056"/>
              <a:chOff x="2987824" y="2492896"/>
              <a:chExt cx="648072" cy="504056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3059832" y="2492896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d</a:t>
                </a:r>
              </a:p>
            </p:txBody>
          </p:sp>
          <p:cxnSp>
            <p:nvCxnSpPr>
              <p:cNvPr id="67" name="Straight Arrow Connector 66"/>
              <p:cNvCxnSpPr/>
              <p:nvPr/>
            </p:nvCxnSpPr>
            <p:spPr bwMode="auto">
              <a:xfrm>
                <a:off x="2987824" y="2492896"/>
                <a:ext cx="0" cy="5040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  <p:sp>
          <p:nvSpPr>
            <p:cNvPr id="64" name="Oval 63"/>
            <p:cNvSpPr/>
            <p:nvPr/>
          </p:nvSpPr>
          <p:spPr bwMode="auto">
            <a:xfrm>
              <a:off x="6084168" y="2852936"/>
              <a:ext cx="720080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dirty="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65" name="Plus 64"/>
            <p:cNvSpPr/>
            <p:nvPr/>
          </p:nvSpPr>
          <p:spPr bwMode="auto">
            <a:xfrm>
              <a:off x="6300192" y="2924944"/>
              <a:ext cx="360040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7" y="3570924"/>
            <a:ext cx="3528028" cy="2521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" name="Rectangle 68"/>
          <p:cNvSpPr/>
          <p:nvPr/>
        </p:nvSpPr>
        <p:spPr>
          <a:xfrm>
            <a:off x="4233901" y="5997536"/>
            <a:ext cx="442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G. </a:t>
            </a:r>
            <a:r>
              <a:rPr lang="en-US" sz="16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Onida</a:t>
            </a: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, L. Reining, A. Rubio. </a:t>
            </a:r>
            <a:r>
              <a:rPr lang="en-US" sz="1600" i="1" dirty="0">
                <a:solidFill>
                  <a:prstClr val="black"/>
                </a:solidFill>
                <a:latin typeface="Arial"/>
                <a:cs typeface="Arial" pitchFamily="34" charset="0"/>
              </a:rPr>
              <a:t>Rev. Mod. Phys.</a:t>
            </a: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, 74, April, 2002.</a:t>
            </a:r>
          </a:p>
        </p:txBody>
      </p:sp>
    </p:spTree>
    <p:extLst>
      <p:ext uri="{BB962C8B-B14F-4D97-AF65-F5344CB8AC3E}">
        <p14:creationId xmlns:p14="http://schemas.microsoft.com/office/powerpoint/2010/main" val="40409004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4444E-6 L -1.38889E-6 -0.230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-3.05556E-6 -0.2307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1" grpId="0"/>
      <p:bldP spid="42" grpId="0"/>
      <p:bldP spid="43" grpId="0" animBg="1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1044352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2705"/>
            <a:ext cx="7391400" cy="609600"/>
          </a:xfrm>
        </p:spPr>
        <p:txBody>
          <a:bodyPr/>
          <a:lstStyle/>
          <a:p>
            <a:r>
              <a:rPr lang="en-US" sz="2800" dirty="0" smtClean="0"/>
              <a:t>Yesterday’s lectures</a:t>
            </a:r>
            <a:endParaRPr lang="en-US" sz="2800" baseline="-25000" dirty="0" smtClean="0"/>
          </a:p>
        </p:txBody>
      </p:sp>
      <p:pic>
        <p:nvPicPr>
          <p:cNvPr id="21" name="Picture 20" descr="transmbdtlda.pdf                                               000CB4FDMacintosh HD                   BE962FC2:"/>
          <p:cNvPicPr>
            <a:picLocks noChangeAspect="1" noChangeArrowheads="1"/>
          </p:cNvPicPr>
          <p:nvPr/>
        </p:nvPicPr>
        <p:blipFill rotWithShape="1">
          <a:blip r:embed="rId3"/>
          <a:srcRect t="68614"/>
          <a:stretch/>
        </p:blipFill>
        <p:spPr bwMode="auto">
          <a:xfrm>
            <a:off x="24963" y="2273461"/>
            <a:ext cx="2547257" cy="121872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942" y="158890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Strong coupling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19763" y="1601721"/>
            <a:ext cx="220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Weak coupling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7133" y="1588907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Intermediate coupling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7710" y="3636080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Coulomb blockade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9523" y="3484245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NEGF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7349" y="3534513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Kondo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388" y="4128938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DFT+GW transport results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2" y="4614750"/>
            <a:ext cx="2073718" cy="2155026"/>
          </a:xfrm>
          <a:prstGeom prst="rect">
            <a:avLst/>
          </a:prstGeom>
        </p:spPr>
      </p:pic>
      <p:sp>
        <p:nvSpPr>
          <p:cNvPr id="15" name="CustomShape 12"/>
          <p:cNvSpPr/>
          <p:nvPr/>
        </p:nvSpPr>
        <p:spPr>
          <a:xfrm>
            <a:off x="2291955" y="6466683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M. Strange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83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115108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2011)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0"/>
          <a:stretch/>
        </p:blipFill>
        <p:spPr>
          <a:xfrm>
            <a:off x="3372150" y="2165540"/>
            <a:ext cx="2375507" cy="14680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56" y="2133106"/>
            <a:ext cx="2107007" cy="15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62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Organic/inorganic interfaces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3568" y="2995791"/>
            <a:ext cx="3024336" cy="432048"/>
            <a:chOff x="683568" y="4437112"/>
            <a:chExt cx="3024336" cy="432048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755576" y="4437112"/>
              <a:ext cx="21602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835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8359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97160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111561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V="1">
              <a:off x="125963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140364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54766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169168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183569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197971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212372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26774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flipV="1">
              <a:off x="241176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699792" y="4437112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Metal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331640" y="2996952"/>
            <a:ext cx="720080" cy="432048"/>
            <a:chOff x="1259632" y="4869160"/>
            <a:chExt cx="720080" cy="432048"/>
          </a:xfrm>
        </p:grpSpPr>
        <p:sp>
          <p:nvSpPr>
            <p:cNvPr id="22" name="Oval 21"/>
            <p:cNvSpPr/>
            <p:nvPr/>
          </p:nvSpPr>
          <p:spPr bwMode="auto">
            <a:xfrm>
              <a:off x="1259632" y="4869160"/>
              <a:ext cx="720080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dirty="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4" name="Minus 23"/>
            <p:cNvSpPr/>
            <p:nvPr/>
          </p:nvSpPr>
          <p:spPr bwMode="auto">
            <a:xfrm>
              <a:off x="1475656" y="5013176"/>
              <a:ext cx="288032" cy="216024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7544" y="1052736"/>
            <a:ext cx="3528392" cy="1440160"/>
            <a:chOff x="467544" y="908720"/>
            <a:chExt cx="3528392" cy="1440160"/>
          </a:xfrm>
        </p:grpSpPr>
        <p:sp>
          <p:nvSpPr>
            <p:cNvPr id="26" name="Oval 25"/>
            <p:cNvSpPr/>
            <p:nvPr/>
          </p:nvSpPr>
          <p:spPr bwMode="auto">
            <a:xfrm>
              <a:off x="1187624" y="1844824"/>
              <a:ext cx="1008112" cy="504056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544" y="1124744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err="1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hv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cxnSp>
          <p:nvCxnSpPr>
            <p:cNvPr id="28" name="Curved Connector 27"/>
            <p:cNvCxnSpPr>
              <a:stCxn id="27" idx="2"/>
            </p:cNvCxnSpPr>
            <p:nvPr/>
          </p:nvCxnSpPr>
          <p:spPr bwMode="auto">
            <a:xfrm rot="16200000" flipH="1">
              <a:off x="791000" y="1592215"/>
              <a:ext cx="433209" cy="360040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6" idx="0"/>
            </p:cNvCxnSpPr>
            <p:nvPr/>
          </p:nvCxnSpPr>
          <p:spPr bwMode="auto">
            <a:xfrm flipV="1">
              <a:off x="1691680" y="1124744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1691680" y="908720"/>
              <a:ext cx="4320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i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e</a:t>
              </a:r>
              <a:r>
                <a:rPr lang="en-US" sz="2200" i="1" baseline="30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-</a:t>
              </a:r>
              <a:endParaRPr lang="en-US" sz="2200" i="1" baseline="30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55776" y="1124744"/>
              <a:ext cx="1440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IP (PES)</a:t>
              </a:r>
              <a:endParaRPr lang="en-US" sz="22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Plus 31"/>
            <p:cNvSpPr/>
            <p:nvPr/>
          </p:nvSpPr>
          <p:spPr bwMode="auto">
            <a:xfrm>
              <a:off x="1547664" y="1958958"/>
              <a:ext cx="360040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67744" y="1844824"/>
              <a:ext cx="13681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molecule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63688" y="2492896"/>
            <a:ext cx="648072" cy="504056"/>
            <a:chOff x="2987824" y="2492896"/>
            <a:chExt cx="648072" cy="504056"/>
          </a:xfrm>
        </p:grpSpPr>
        <p:sp>
          <p:nvSpPr>
            <p:cNvPr id="35" name="TextBox 34"/>
            <p:cNvSpPr txBox="1"/>
            <p:nvPr/>
          </p:nvSpPr>
          <p:spPr>
            <a:xfrm>
              <a:off x="3059832" y="2492896"/>
              <a:ext cx="5760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d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>
              <a:off x="2987824" y="249289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37" name="Oval 36"/>
          <p:cNvSpPr/>
          <p:nvPr/>
        </p:nvSpPr>
        <p:spPr bwMode="auto">
          <a:xfrm>
            <a:off x="5940152" y="1988840"/>
            <a:ext cx="1008112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20072" y="1268760"/>
            <a:ext cx="720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err="1" smtClean="0">
                <a:solidFill>
                  <a:prstClr val="black"/>
                </a:solidFill>
                <a:latin typeface="Arial"/>
                <a:cs typeface="Arial" pitchFamily="34" charset="0"/>
              </a:rPr>
              <a:t>hv</a:t>
            </a:r>
            <a:endParaRPr lang="en-US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9" name="Curved Connector 38"/>
          <p:cNvCxnSpPr/>
          <p:nvPr/>
        </p:nvCxnSpPr>
        <p:spPr bwMode="auto">
          <a:xfrm rot="16200000" flipV="1">
            <a:off x="5544106" y="1664805"/>
            <a:ext cx="432051" cy="36004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444208" y="1052736"/>
            <a:ext cx="43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i="1" dirty="0">
                <a:solidFill>
                  <a:prstClr val="black"/>
                </a:solidFill>
                <a:latin typeface="Arial"/>
                <a:cs typeface="Arial" pitchFamily="34" charset="0"/>
              </a:rPr>
              <a:t>e</a:t>
            </a:r>
            <a:r>
              <a:rPr lang="en-US" sz="2200" i="1" baseline="30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-</a:t>
            </a:r>
            <a:endParaRPr lang="en-US" sz="2200" i="1" baseline="300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08304" y="1268760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0000FF"/>
                </a:solidFill>
                <a:latin typeface="Arial"/>
                <a:cs typeface="Arial" pitchFamily="34" charset="0"/>
              </a:rPr>
              <a:t>EA (IPES)</a:t>
            </a:r>
            <a:endParaRPr lang="en-US" sz="2200" dirty="0">
              <a:solidFill>
                <a:srgbClr val="0000FF"/>
              </a:solidFill>
              <a:latin typeface="Arial"/>
              <a:cs typeface="Arial" pitchFamily="34" charset="0"/>
            </a:endParaRPr>
          </a:p>
        </p:txBody>
      </p:sp>
      <p:sp>
        <p:nvSpPr>
          <p:cNvPr id="42" name="Minus 41"/>
          <p:cNvSpPr/>
          <p:nvPr/>
        </p:nvSpPr>
        <p:spPr bwMode="auto">
          <a:xfrm>
            <a:off x="6300192" y="2132856"/>
            <a:ext cx="288032" cy="216024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43" name="Straight Arrow Connector 42"/>
          <p:cNvCxnSpPr>
            <a:stCxn id="40" idx="1"/>
            <a:endCxn id="37" idx="0"/>
          </p:cNvCxnSpPr>
          <p:nvPr/>
        </p:nvCxnSpPr>
        <p:spPr bwMode="auto">
          <a:xfrm>
            <a:off x="6444208" y="1268180"/>
            <a:ext cx="0" cy="7206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7020272" y="1988840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molecule</a:t>
            </a:r>
            <a:endParaRPr lang="en-US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436096" y="2996952"/>
            <a:ext cx="3024336" cy="432048"/>
            <a:chOff x="683568" y="4437112"/>
            <a:chExt cx="3024336" cy="432048"/>
          </a:xfrm>
        </p:grpSpPr>
        <p:cxnSp>
          <p:nvCxnSpPr>
            <p:cNvPr id="46" name="Straight Connector 45"/>
            <p:cNvCxnSpPr/>
            <p:nvPr/>
          </p:nvCxnSpPr>
          <p:spPr bwMode="auto">
            <a:xfrm>
              <a:off x="755576" y="4437112"/>
              <a:ext cx="216024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flipV="1">
              <a:off x="6835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83596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97160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flipV="1">
              <a:off x="111561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V="1">
              <a:off x="125963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flipV="1">
              <a:off x="140364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54766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flipV="1">
              <a:off x="169168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flipV="1">
              <a:off x="1835696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V="1">
              <a:off x="1979712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flipV="1">
              <a:off x="2123728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267744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V="1">
              <a:off x="2411760" y="4437112"/>
              <a:ext cx="360040" cy="4320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2699792" y="4437112"/>
              <a:ext cx="1008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Metal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84168" y="2492896"/>
            <a:ext cx="1080120" cy="936104"/>
            <a:chOff x="6084168" y="2348880"/>
            <a:chExt cx="1080120" cy="936104"/>
          </a:xfrm>
        </p:grpSpPr>
        <p:grpSp>
          <p:nvGrpSpPr>
            <p:cNvPr id="62" name="Group 61"/>
            <p:cNvGrpSpPr/>
            <p:nvPr/>
          </p:nvGrpSpPr>
          <p:grpSpPr>
            <a:xfrm>
              <a:off x="6516216" y="2348880"/>
              <a:ext cx="648072" cy="504056"/>
              <a:chOff x="2987824" y="2492896"/>
              <a:chExt cx="648072" cy="5040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059832" y="2492896"/>
                <a:ext cx="5760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US" sz="2200" dirty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d</a:t>
                </a: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2987824" y="2492896"/>
                <a:ext cx="0" cy="50405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arrow"/>
                <a:tailEnd type="arrow"/>
              </a:ln>
              <a:effectLst/>
            </p:spPr>
          </p:cxnSp>
        </p:grpSp>
        <p:sp>
          <p:nvSpPr>
            <p:cNvPr id="63" name="Oval 62"/>
            <p:cNvSpPr/>
            <p:nvPr/>
          </p:nvSpPr>
          <p:spPr bwMode="auto">
            <a:xfrm>
              <a:off x="6084168" y="2852936"/>
              <a:ext cx="720080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dirty="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64" name="Plus 63"/>
            <p:cNvSpPr/>
            <p:nvPr/>
          </p:nvSpPr>
          <p:spPr bwMode="auto">
            <a:xfrm>
              <a:off x="6300192" y="2924944"/>
              <a:ext cx="360040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2" y="3570694"/>
            <a:ext cx="3528028" cy="2521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Rectangle 67"/>
          <p:cNvSpPr/>
          <p:nvPr/>
        </p:nvSpPr>
        <p:spPr>
          <a:xfrm>
            <a:off x="4229962" y="5998468"/>
            <a:ext cx="442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G. </a:t>
            </a:r>
            <a:r>
              <a:rPr lang="en-US" sz="16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Onida</a:t>
            </a: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, L. Reining, A. Rubio. </a:t>
            </a:r>
            <a:r>
              <a:rPr lang="en-US" sz="1600" i="1" dirty="0">
                <a:solidFill>
                  <a:prstClr val="black"/>
                </a:solidFill>
                <a:latin typeface="Arial"/>
                <a:cs typeface="Arial" pitchFamily="34" charset="0"/>
              </a:rPr>
              <a:t>Rev. Mod. Phys.</a:t>
            </a:r>
            <a:r>
              <a:rPr lang="en-US" sz="1600" dirty="0">
                <a:solidFill>
                  <a:prstClr val="black"/>
                </a:solidFill>
                <a:latin typeface="Arial"/>
                <a:cs typeface="Arial" pitchFamily="34" charset="0"/>
              </a:rPr>
              <a:t>, 74, April, 2002.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03948" y="3992115"/>
            <a:ext cx="475252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Density Functional Theory:</a:t>
            </a:r>
          </a:p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i="1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Kohn-Sham scheme with semi-local exchange correlation </a:t>
            </a:r>
            <a:r>
              <a:rPr lang="en-US" sz="2200" i="1" dirty="0" err="1" smtClean="0">
                <a:solidFill>
                  <a:srgbClr val="FF0000"/>
                </a:solidFill>
                <a:latin typeface="Arial"/>
                <a:cs typeface="Arial" pitchFamily="34" charset="0"/>
              </a:rPr>
              <a:t>functionals</a:t>
            </a:r>
            <a:r>
              <a:rPr lang="en-US" sz="2200" i="1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 does not capture these non-local correlation effects!</a:t>
            </a:r>
            <a:endParaRPr lang="en-US" sz="2200" i="1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02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Organic/inorganic 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4948"/>
          <a:stretch/>
        </p:blipFill>
        <p:spPr>
          <a:xfrm>
            <a:off x="467544" y="2132856"/>
            <a:ext cx="5040560" cy="3173381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915816" y="1268760"/>
            <a:ext cx="532859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65000"/>
            </a:pPr>
            <a:r>
              <a:rPr lang="en-GB" sz="1400" b="1" dirty="0" smtClean="0">
                <a:solidFill>
                  <a:srgbClr val="073E87"/>
                </a:solidFill>
              </a:rPr>
              <a:t>J. M. Garcia-</a:t>
            </a:r>
            <a:r>
              <a:rPr lang="en-GB" sz="1400" b="1" dirty="0" err="1" smtClean="0">
                <a:solidFill>
                  <a:srgbClr val="073E87"/>
                </a:solidFill>
              </a:rPr>
              <a:t>Lastra</a:t>
            </a:r>
            <a:r>
              <a:rPr lang="en-GB" sz="1400" b="1" dirty="0" smtClean="0">
                <a:solidFill>
                  <a:srgbClr val="073E87"/>
                </a:solidFill>
              </a:rPr>
              <a:t> </a:t>
            </a:r>
            <a:r>
              <a:rPr lang="en-GB" sz="1400" b="1" i="1" dirty="0" smtClean="0">
                <a:solidFill>
                  <a:srgbClr val="073E87"/>
                </a:solidFill>
              </a:rPr>
              <a:t>et al. </a:t>
            </a:r>
            <a:r>
              <a:rPr lang="en-GB" sz="1400" b="1" dirty="0" smtClean="0">
                <a:solidFill>
                  <a:srgbClr val="073E87"/>
                </a:solidFill>
              </a:rPr>
              <a:t>Phys. Rev. B, 80, 245427 (2009)</a:t>
            </a:r>
            <a:r>
              <a:rPr lang="en-US" sz="1400" b="1" i="1" dirty="0" smtClean="0">
                <a:solidFill>
                  <a:srgbClr val="073E87"/>
                </a:solidFill>
              </a:rPr>
              <a:t>.</a:t>
            </a:r>
            <a:endParaRPr lang="en-GB" sz="1400" b="1" i="1" dirty="0" smtClean="0">
              <a:solidFill>
                <a:srgbClr val="073E87"/>
              </a:solidFill>
            </a:endParaRPr>
          </a:p>
          <a:p>
            <a:pPr>
              <a:spcBef>
                <a:spcPct val="20000"/>
              </a:spcBef>
              <a:buSzPct val="65000"/>
            </a:pPr>
            <a:endParaRPr lang="en-GB" sz="1400" b="1" i="1" dirty="0">
              <a:solidFill>
                <a:srgbClr val="073E8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268760"/>
            <a:ext cx="864096" cy="864096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12160" y="2204864"/>
            <a:ext cx="230425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buSzPct val="65000"/>
            </a:pPr>
            <a:r>
              <a:rPr lang="en-GB" sz="1000" b="1" dirty="0" smtClean="0">
                <a:solidFill>
                  <a:prstClr val="black"/>
                </a:solidFill>
              </a:rPr>
              <a:t>J. B. </a:t>
            </a:r>
            <a:r>
              <a:rPr lang="en-GB" sz="1000" b="1" dirty="0" err="1" smtClean="0">
                <a:solidFill>
                  <a:prstClr val="black"/>
                </a:solidFill>
              </a:rPr>
              <a:t>Neaton</a:t>
            </a:r>
            <a:r>
              <a:rPr lang="en-GB" sz="1000" b="1" dirty="0" smtClean="0">
                <a:solidFill>
                  <a:prstClr val="black"/>
                </a:solidFill>
              </a:rPr>
              <a:t> </a:t>
            </a:r>
            <a:r>
              <a:rPr lang="en-GB" sz="1000" b="1" i="1" dirty="0" smtClean="0">
                <a:solidFill>
                  <a:prstClr val="black"/>
                </a:solidFill>
              </a:rPr>
              <a:t>et al. </a:t>
            </a:r>
            <a:r>
              <a:rPr lang="en-GB" sz="1000" b="1" dirty="0" smtClean="0">
                <a:solidFill>
                  <a:prstClr val="black"/>
                </a:solidFill>
              </a:rPr>
              <a:t>Phys. Rev. </a:t>
            </a:r>
            <a:r>
              <a:rPr lang="en-GB" sz="1000" b="1" dirty="0" err="1" smtClean="0">
                <a:solidFill>
                  <a:prstClr val="black"/>
                </a:solidFill>
              </a:rPr>
              <a:t>Lett</a:t>
            </a:r>
            <a:r>
              <a:rPr lang="en-GB" sz="1000" b="1" dirty="0" smtClean="0">
                <a:solidFill>
                  <a:prstClr val="black"/>
                </a:solidFill>
              </a:rPr>
              <a:t>, 97, 216405 (2006)</a:t>
            </a:r>
            <a:r>
              <a:rPr lang="en-US" sz="1000" b="1" i="1" dirty="0" smtClean="0">
                <a:solidFill>
                  <a:prstClr val="black"/>
                </a:solidFill>
              </a:rPr>
              <a:t>.</a:t>
            </a:r>
          </a:p>
          <a:p>
            <a:pPr algn="just">
              <a:spcBef>
                <a:spcPct val="20000"/>
              </a:spcBef>
              <a:buSzPct val="65000"/>
            </a:pPr>
            <a:endParaRPr lang="en-US" sz="1000" b="1" i="1" dirty="0" smtClean="0">
              <a:solidFill>
                <a:prstClr val="black"/>
              </a:solidFill>
            </a:endParaRPr>
          </a:p>
          <a:p>
            <a:pPr algn="just">
              <a:spcBef>
                <a:spcPct val="20000"/>
              </a:spcBef>
              <a:buSzPct val="65000"/>
            </a:pPr>
            <a:r>
              <a:rPr lang="en-GB" sz="1000" b="1" i="1" dirty="0" smtClean="0">
                <a:solidFill>
                  <a:prstClr val="black"/>
                </a:solidFill>
              </a:rPr>
              <a:t>J. Garcia-</a:t>
            </a:r>
            <a:r>
              <a:rPr lang="en-GB" sz="1000" b="1" i="1" dirty="0" err="1" smtClean="0">
                <a:solidFill>
                  <a:prstClr val="black"/>
                </a:solidFill>
              </a:rPr>
              <a:t>Lastra</a:t>
            </a:r>
            <a:r>
              <a:rPr lang="en-GB" sz="1000" b="1" i="1" dirty="0" smtClean="0">
                <a:solidFill>
                  <a:prstClr val="black"/>
                </a:solidFill>
              </a:rPr>
              <a:t> et al. Phys. Rev. </a:t>
            </a:r>
            <a:r>
              <a:rPr lang="en-GB" sz="1000" b="1" i="1" dirty="0" err="1" smtClean="0">
                <a:solidFill>
                  <a:prstClr val="black"/>
                </a:solidFill>
              </a:rPr>
              <a:t>Lett</a:t>
            </a:r>
            <a:r>
              <a:rPr lang="en-GB" sz="1000" b="1" i="1" dirty="0" smtClean="0">
                <a:solidFill>
                  <a:prstClr val="black"/>
                </a:solidFill>
              </a:rPr>
              <a:t>, 106, 18 (2011).</a:t>
            </a:r>
          </a:p>
          <a:p>
            <a:pPr algn="just">
              <a:spcBef>
                <a:spcPct val="20000"/>
              </a:spcBef>
              <a:buSzPct val="65000"/>
            </a:pPr>
            <a:endParaRPr lang="en-GB" sz="1000" b="1" i="1" dirty="0" smtClean="0">
              <a:solidFill>
                <a:prstClr val="black"/>
              </a:solidFill>
            </a:endParaRPr>
          </a:p>
          <a:p>
            <a:pPr algn="just">
              <a:spcBef>
                <a:spcPct val="20000"/>
              </a:spcBef>
              <a:buSzPct val="65000"/>
              <a:buFont typeface="Wingdings" pitchFamily="2" charset="2"/>
              <a:buNone/>
            </a:pPr>
            <a:r>
              <a:rPr lang="en-GB" sz="1000" b="1" i="1" dirty="0" smtClean="0">
                <a:solidFill>
                  <a:prstClr val="black"/>
                </a:solidFill>
              </a:rPr>
              <a:t>Isaac </a:t>
            </a:r>
            <a:r>
              <a:rPr lang="en-GB" sz="1000" b="1" i="1" dirty="0" err="1" smtClean="0">
                <a:solidFill>
                  <a:prstClr val="black"/>
                </a:solidFill>
              </a:rPr>
              <a:t>Tamblyn</a:t>
            </a:r>
            <a:r>
              <a:rPr lang="en-GB" sz="1000" b="1" i="1" dirty="0" smtClean="0">
                <a:solidFill>
                  <a:prstClr val="black"/>
                </a:solidFill>
              </a:rPr>
              <a:t> et al. Phys. Rev. B, 84, 201402 (2011).</a:t>
            </a:r>
          </a:p>
          <a:p>
            <a:pPr algn="just">
              <a:spcBef>
                <a:spcPct val="20000"/>
              </a:spcBef>
              <a:buSzPct val="65000"/>
              <a:buFont typeface="Wingdings" pitchFamily="2" charset="2"/>
              <a:buNone/>
            </a:pPr>
            <a:endParaRPr lang="en-GB" sz="1000" b="1" i="1" dirty="0" smtClean="0">
              <a:solidFill>
                <a:prstClr val="black"/>
              </a:solidFill>
            </a:endParaRPr>
          </a:p>
          <a:p>
            <a:pPr algn="just">
              <a:spcBef>
                <a:spcPct val="20000"/>
              </a:spcBef>
              <a:buSzPct val="65000"/>
              <a:buFont typeface="Wingdings" pitchFamily="2" charset="2"/>
              <a:buNone/>
            </a:pPr>
            <a:r>
              <a:rPr lang="en-GB" sz="1000" b="1" i="1" dirty="0" smtClean="0">
                <a:solidFill>
                  <a:prstClr val="black"/>
                </a:solidFill>
              </a:rPr>
              <a:t>M. Strange, Phys. Rev. B, 86, 195121 (2012).</a:t>
            </a:r>
          </a:p>
          <a:p>
            <a:pPr algn="just">
              <a:spcBef>
                <a:spcPct val="20000"/>
              </a:spcBef>
              <a:buSzPct val="65000"/>
              <a:buFont typeface="Wingdings" pitchFamily="2" charset="2"/>
              <a:buNone/>
            </a:pPr>
            <a:endParaRPr lang="en-GB" sz="1000" b="1" i="1" dirty="0">
              <a:solidFill>
                <a:prstClr val="black"/>
              </a:solidFill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012160" y="4964960"/>
            <a:ext cx="230425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buSzPct val="65000"/>
            </a:pPr>
            <a:r>
              <a:rPr lang="en-GB" sz="1000" b="1" dirty="0" smtClean="0">
                <a:solidFill>
                  <a:prstClr val="black"/>
                </a:solidFill>
              </a:rPr>
              <a:t>V. M. Garcia-</a:t>
            </a:r>
            <a:r>
              <a:rPr lang="en-GB" sz="1000" b="1" dirty="0" err="1" smtClean="0">
                <a:solidFill>
                  <a:prstClr val="black"/>
                </a:solidFill>
              </a:rPr>
              <a:t>Soarez</a:t>
            </a:r>
            <a:r>
              <a:rPr lang="en-GB" sz="1000" b="1" dirty="0" smtClean="0">
                <a:solidFill>
                  <a:prstClr val="black"/>
                </a:solidFill>
              </a:rPr>
              <a:t> </a:t>
            </a:r>
            <a:r>
              <a:rPr lang="en-GB" sz="1000" b="1" i="1" dirty="0" smtClean="0">
                <a:solidFill>
                  <a:prstClr val="black"/>
                </a:solidFill>
              </a:rPr>
              <a:t>et al</a:t>
            </a:r>
            <a:r>
              <a:rPr lang="en-GB" sz="1000" b="1" dirty="0" smtClean="0">
                <a:solidFill>
                  <a:prstClr val="black"/>
                </a:solidFill>
              </a:rPr>
              <a:t>., New J. Phys. 13, 053026 (2011)</a:t>
            </a:r>
            <a:r>
              <a:rPr lang="en-US" sz="1000" b="1" i="1" dirty="0" smtClean="0">
                <a:solidFill>
                  <a:prstClr val="black"/>
                </a:solidFill>
              </a:rPr>
              <a:t>.</a:t>
            </a:r>
          </a:p>
          <a:p>
            <a:pPr algn="just">
              <a:spcBef>
                <a:spcPct val="20000"/>
              </a:spcBef>
              <a:buSzPct val="65000"/>
            </a:pPr>
            <a:r>
              <a:rPr lang="en-GB" sz="1000" b="1" dirty="0" smtClean="0">
                <a:solidFill>
                  <a:prstClr val="black"/>
                </a:solidFill>
              </a:rPr>
              <a:t>Su Ying </a:t>
            </a:r>
            <a:r>
              <a:rPr lang="en-GB" sz="1000" b="1" dirty="0" err="1" smtClean="0">
                <a:solidFill>
                  <a:prstClr val="black"/>
                </a:solidFill>
              </a:rPr>
              <a:t>Quek</a:t>
            </a:r>
            <a:r>
              <a:rPr lang="en-GB" sz="1000" b="1" i="1" dirty="0">
                <a:solidFill>
                  <a:prstClr val="black"/>
                </a:solidFill>
              </a:rPr>
              <a:t> </a:t>
            </a:r>
            <a:r>
              <a:rPr lang="en-GB" sz="1000" b="1" i="1" dirty="0" smtClean="0">
                <a:solidFill>
                  <a:prstClr val="black"/>
                </a:solidFill>
              </a:rPr>
              <a:t> et al. </a:t>
            </a:r>
            <a:r>
              <a:rPr lang="en-GB" sz="1000" b="1" i="1" dirty="0" err="1" smtClean="0">
                <a:solidFill>
                  <a:prstClr val="black"/>
                </a:solidFill>
              </a:rPr>
              <a:t>NanoLett</a:t>
            </a:r>
            <a:r>
              <a:rPr lang="en-GB" sz="1000" b="1" i="1" dirty="0" smtClean="0">
                <a:solidFill>
                  <a:prstClr val="black"/>
                </a:solidFill>
              </a:rPr>
              <a:t>. 7, 3477 (2007).</a:t>
            </a:r>
          </a:p>
          <a:p>
            <a:pPr algn="just">
              <a:spcBef>
                <a:spcPct val="20000"/>
              </a:spcBef>
              <a:buSzPct val="65000"/>
            </a:pPr>
            <a:endParaRPr lang="en-GB" sz="1000" b="1" i="1" dirty="0" smtClean="0">
              <a:solidFill>
                <a:prstClr val="black"/>
              </a:solidFill>
            </a:endParaRPr>
          </a:p>
          <a:p>
            <a:pPr algn="just">
              <a:spcBef>
                <a:spcPct val="20000"/>
              </a:spcBef>
              <a:buSzPct val="65000"/>
              <a:buFont typeface="Wingdings" pitchFamily="2" charset="2"/>
              <a:buNone/>
            </a:pPr>
            <a:endParaRPr lang="en-GB" sz="1000" b="1" i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2180" y="4257074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Scissor operator, DFT+</a:t>
            </a:r>
            <a:r>
              <a:rPr lang="el-GR" sz="2000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Σ</a:t>
            </a:r>
            <a:endParaRPr lang="en-US" sz="2000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5829056"/>
            <a:ext cx="2376264" cy="76944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defPPr>
              <a:defRPr lang="pt-BR"/>
            </a:defPPr>
            <a:lvl1pPr algn="just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000" b="1"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65000"/>
            </a:pPr>
            <a:endParaRPr lang="en-GB" dirty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buSzPct val="65000"/>
            </a:pPr>
            <a:r>
              <a:rPr lang="en-GB" dirty="0">
                <a:solidFill>
                  <a:prstClr val="black"/>
                </a:solidFill>
              </a:rPr>
              <a:t>Jay </a:t>
            </a:r>
            <a:r>
              <a:rPr lang="en-GB" dirty="0" err="1">
                <a:solidFill>
                  <a:prstClr val="black"/>
                </a:solidFill>
              </a:rPr>
              <a:t>Sau</a:t>
            </a:r>
            <a:r>
              <a:rPr lang="en-GB" dirty="0">
                <a:solidFill>
                  <a:prstClr val="black"/>
                </a:solidFill>
              </a:rPr>
              <a:t> et. al, Phys. Rev. </a:t>
            </a:r>
            <a:r>
              <a:rPr lang="en-GB" dirty="0" err="1">
                <a:solidFill>
                  <a:prstClr val="black"/>
                </a:solidFill>
              </a:rPr>
              <a:t>Lett</a:t>
            </a:r>
            <a:r>
              <a:rPr lang="en-GB" dirty="0">
                <a:solidFill>
                  <a:prstClr val="black"/>
                </a:solidFill>
              </a:rPr>
              <a:t>. 101, 11  (2008).</a:t>
            </a:r>
          </a:p>
          <a:p>
            <a:pPr>
              <a:spcBef>
                <a:spcPct val="20000"/>
              </a:spcBef>
              <a:buSzPct val="65000"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6166" y="5693944"/>
            <a:ext cx="226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Constrained-DFT</a:t>
            </a:r>
            <a:endParaRPr lang="en-US" sz="2000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0152" y="173274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GW</a:t>
            </a:r>
            <a:endParaRPr lang="en-US" sz="2000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932040" y="2276872"/>
            <a:ext cx="0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1259632" y="2276872"/>
            <a:ext cx="367240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059832" y="1701969"/>
            <a:ext cx="2448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&lt; ~3.2eV  at 4.5Å</a:t>
            </a:r>
            <a:endParaRPr lang="en-US" sz="2200" dirty="0">
              <a:solidFill>
                <a:srgbClr val="FF0000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17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A benchmark system: Benzene/Li interface</a:t>
            </a:r>
          </a:p>
        </p:txBody>
      </p:sp>
      <p:pic>
        <p:nvPicPr>
          <p:cNvPr id="4" name="Picture 3" descr="figure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0" t="11562" r="8586" b="7277"/>
          <a:stretch/>
        </p:blipFill>
        <p:spPr>
          <a:xfrm>
            <a:off x="2267744" y="2276872"/>
            <a:ext cx="3991012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031" y="232949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Arial"/>
                <a:cs typeface="Arial" pitchFamily="34" charset="0"/>
              </a:rPr>
              <a:t>12x12</a:t>
            </a:r>
            <a:endParaRPr lang="en-US" dirty="0">
              <a:solidFill>
                <a:prstClr val="white">
                  <a:lumMod val="50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1879" y="5589240"/>
            <a:ext cx="1152128" cy="43088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Li (001)</a:t>
            </a:r>
            <a:endParaRPr lang="en-US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66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Constrained-DFT* (CDFT) approach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9552" y="3212976"/>
            <a:ext cx="7848384" cy="1339326"/>
            <a:chOff x="251520" y="3851278"/>
            <a:chExt cx="7848384" cy="1339326"/>
          </a:xfrm>
        </p:grpSpPr>
        <p:grpSp>
          <p:nvGrpSpPr>
            <p:cNvPr id="6" name="Group 5"/>
            <p:cNvGrpSpPr/>
            <p:nvPr/>
          </p:nvGrpSpPr>
          <p:grpSpPr>
            <a:xfrm>
              <a:off x="1187624" y="4365104"/>
              <a:ext cx="6912280" cy="825500"/>
              <a:chOff x="827584" y="1268760"/>
              <a:chExt cx="6912280" cy="8255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584" y="1268760"/>
                <a:ext cx="5765800" cy="8255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0664" y="1556792"/>
                <a:ext cx="1219200" cy="419100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56046" y="3851278"/>
              <a:ext cx="2232248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1800" dirty="0" smtClean="0">
                  <a:solidFill>
                    <a:srgbClr val="FF0000"/>
                  </a:solidFill>
                  <a:latin typeface="Arial"/>
                  <a:cs typeface="Arial"/>
                </a:rPr>
                <a:t>KS equation</a:t>
              </a:r>
              <a:endParaRPr lang="en-US" sz="1800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1520" y="4437112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(1)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26586" y="4289275"/>
            <a:ext cx="2232248" cy="648072"/>
            <a:chOff x="5004048" y="4941168"/>
            <a:chExt cx="2232248" cy="648072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>
              <a:off x="6012160" y="494116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5004048" y="5219908"/>
              <a:ext cx="2232248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1800" dirty="0" smtClean="0">
                  <a:solidFill>
                    <a:srgbClr val="FF0000"/>
                  </a:solidFill>
                  <a:latin typeface="Arial"/>
                  <a:cs typeface="Arial"/>
                </a:rPr>
                <a:t>Additional potential</a:t>
              </a:r>
              <a:endParaRPr lang="en-US" sz="1800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6066" y="5259472"/>
            <a:ext cx="7236560" cy="863600"/>
            <a:chOff x="251520" y="2060848"/>
            <a:chExt cx="7236560" cy="863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2060848"/>
              <a:ext cx="2959100" cy="863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3923928" y="2339588"/>
              <a:ext cx="3564152" cy="369332"/>
              <a:chOff x="6444208" y="2411596"/>
              <a:chExt cx="3564152" cy="3693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020272" y="2411596"/>
                <a:ext cx="2988088" cy="369332"/>
              </a:xfrm>
              <a:prstGeom prst="rect">
                <a:avLst/>
              </a:prstGeom>
              <a:solidFill>
                <a:srgbClr val="D6F0FF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US" sz="1800" dirty="0" smtClean="0">
                    <a:solidFill>
                      <a:srgbClr val="FF0000"/>
                    </a:solidFill>
                    <a:latin typeface="Arial"/>
                    <a:cs typeface="Arial"/>
                  </a:rPr>
                  <a:t>Constrained in the density</a:t>
                </a:r>
                <a:endParaRPr lang="en-US" sz="1800" b="1" dirty="0" smtClean="0">
                  <a:solidFill>
                    <a:srgbClr val="FF00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19" name="Straight Arrow Connector 18"/>
              <p:cNvCxnSpPr>
                <a:stCxn id="18" idx="1"/>
              </p:cNvCxnSpPr>
              <p:nvPr/>
            </p:nvCxnSpPr>
            <p:spPr bwMode="auto">
              <a:xfrm flipH="1" flipV="1">
                <a:off x="6444208" y="2564904"/>
                <a:ext cx="576064" cy="3135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251520" y="2276872"/>
              <a:ext cx="7200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(2)</a:t>
              </a:r>
              <a:endParaRPr lang="en-US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20" name="Picture 19" descr="figure-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2419234" y="1828535"/>
            <a:ext cx="698109" cy="11858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53349" y="1258206"/>
            <a:ext cx="176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DFT ground state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44078" y="1715044"/>
            <a:ext cx="427402" cy="369823"/>
            <a:chOff x="5868144" y="2636912"/>
            <a:chExt cx="576064" cy="432048"/>
          </a:xfrm>
        </p:grpSpPr>
        <p:sp>
          <p:nvSpPr>
            <p:cNvPr id="24" name="Oval 23"/>
            <p:cNvSpPr/>
            <p:nvPr/>
          </p:nvSpPr>
          <p:spPr bwMode="auto">
            <a:xfrm>
              <a:off x="5868144" y="2636912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5" name="Plus 24"/>
            <p:cNvSpPr/>
            <p:nvPr/>
          </p:nvSpPr>
          <p:spPr bwMode="auto">
            <a:xfrm>
              <a:off x="6012160" y="2708920"/>
              <a:ext cx="288032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44078" y="2454691"/>
            <a:ext cx="427402" cy="369823"/>
            <a:chOff x="6228184" y="3068960"/>
            <a:chExt cx="576064" cy="432048"/>
          </a:xfrm>
        </p:grpSpPr>
        <p:sp>
          <p:nvSpPr>
            <p:cNvPr id="27" name="Oval 26"/>
            <p:cNvSpPr/>
            <p:nvPr/>
          </p:nvSpPr>
          <p:spPr bwMode="auto">
            <a:xfrm>
              <a:off x="6228184" y="3068960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8" name="Minus 27"/>
            <p:cNvSpPr/>
            <p:nvPr/>
          </p:nvSpPr>
          <p:spPr bwMode="auto">
            <a:xfrm>
              <a:off x="6300192" y="3140968"/>
              <a:ext cx="432048" cy="288032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93810" y="1272328"/>
            <a:ext cx="2968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Constrained DFT excited state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0" name="Picture 29" descr="figure-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6093655" y="1820068"/>
            <a:ext cx="698109" cy="1185868"/>
          </a:xfrm>
          <a:prstGeom prst="rect">
            <a:avLst/>
          </a:prstGeom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257112" y="6240998"/>
            <a:ext cx="8424936" cy="37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just">
              <a:spcBef>
                <a:spcPct val="20000"/>
              </a:spcBef>
              <a:buSzPct val="65000"/>
            </a:pPr>
            <a:r>
              <a:rPr lang="en-GB" sz="1200" dirty="0" smtClean="0">
                <a:solidFill>
                  <a:srgbClr val="073E87"/>
                </a:solidFill>
              </a:rPr>
              <a:t>*T. Van </a:t>
            </a:r>
            <a:r>
              <a:rPr lang="en-GB" sz="1200" dirty="0" err="1" smtClean="0">
                <a:solidFill>
                  <a:srgbClr val="073E87"/>
                </a:solidFill>
              </a:rPr>
              <a:t>Voohis</a:t>
            </a:r>
            <a:r>
              <a:rPr lang="en-GB" sz="1200" dirty="0" smtClean="0">
                <a:solidFill>
                  <a:srgbClr val="073E87"/>
                </a:solidFill>
              </a:rPr>
              <a:t> </a:t>
            </a:r>
            <a:r>
              <a:rPr lang="en-GB" sz="1200" i="1" dirty="0" smtClean="0">
                <a:solidFill>
                  <a:srgbClr val="073E87"/>
                </a:solidFill>
              </a:rPr>
              <a:t>et al. </a:t>
            </a:r>
            <a:r>
              <a:rPr lang="en-GB" sz="1200" dirty="0" smtClean="0">
                <a:solidFill>
                  <a:srgbClr val="073E87"/>
                </a:solidFill>
              </a:rPr>
              <a:t>Phys. Rev. A, 72, 024502</a:t>
            </a:r>
            <a:r>
              <a:rPr lang="en-GB" sz="1200" dirty="0">
                <a:solidFill>
                  <a:srgbClr val="073E87"/>
                </a:solidFill>
              </a:rPr>
              <a:t> </a:t>
            </a:r>
            <a:r>
              <a:rPr lang="en-GB" sz="1200" dirty="0" smtClean="0">
                <a:solidFill>
                  <a:srgbClr val="073E87"/>
                </a:solidFill>
              </a:rPr>
              <a:t>(2005); </a:t>
            </a:r>
            <a:r>
              <a:rPr lang="en-GB" sz="1200" i="1" dirty="0" smtClean="0">
                <a:solidFill>
                  <a:srgbClr val="073E87"/>
                </a:solidFill>
              </a:rPr>
              <a:t>J. Phys. Chem. A, 110, 9212</a:t>
            </a:r>
            <a:r>
              <a:rPr lang="en-GB" sz="1200" i="1" dirty="0">
                <a:solidFill>
                  <a:srgbClr val="073E87"/>
                </a:solidFill>
              </a:rPr>
              <a:t> </a:t>
            </a:r>
            <a:r>
              <a:rPr lang="en-GB" sz="1200" i="1" dirty="0" smtClean="0">
                <a:solidFill>
                  <a:srgbClr val="073E87"/>
                </a:solidFill>
              </a:rPr>
              <a:t>(2006); </a:t>
            </a:r>
            <a:r>
              <a:rPr lang="en-US" sz="1200" i="1" dirty="0" smtClean="0">
                <a:solidFill>
                  <a:srgbClr val="073E87"/>
                </a:solidFill>
              </a:rPr>
              <a:t>Chem</a:t>
            </a:r>
            <a:r>
              <a:rPr lang="en-US" sz="1200" i="1" dirty="0">
                <a:solidFill>
                  <a:srgbClr val="073E87"/>
                </a:solidFill>
              </a:rPr>
              <a:t>. Rev</a:t>
            </a:r>
            <a:r>
              <a:rPr lang="en-US" sz="1200" i="1" dirty="0" smtClean="0">
                <a:solidFill>
                  <a:srgbClr val="073E87"/>
                </a:solidFill>
              </a:rPr>
              <a:t>., </a:t>
            </a:r>
            <a:r>
              <a:rPr lang="en-US" sz="1200" i="1" dirty="0">
                <a:solidFill>
                  <a:srgbClr val="073E87"/>
                </a:solidFill>
              </a:rPr>
              <a:t>112, </a:t>
            </a:r>
            <a:r>
              <a:rPr lang="en-US" sz="1200" i="1" dirty="0" smtClean="0">
                <a:solidFill>
                  <a:srgbClr val="073E87"/>
                </a:solidFill>
              </a:rPr>
              <a:t>321 (2012).</a:t>
            </a:r>
            <a:endParaRPr lang="en-GB" sz="1200" i="1" dirty="0" smtClean="0">
              <a:solidFill>
                <a:srgbClr val="073E87"/>
              </a:solidFill>
            </a:endParaRPr>
          </a:p>
          <a:p>
            <a:pPr algn="just">
              <a:spcBef>
                <a:spcPct val="20000"/>
              </a:spcBef>
              <a:buSzPct val="65000"/>
            </a:pPr>
            <a:endParaRPr lang="en-GB" sz="1200" i="1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938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Procedure is based on total energy differences</a:t>
            </a:r>
          </a:p>
        </p:txBody>
      </p:sp>
      <p:pic>
        <p:nvPicPr>
          <p:cNvPr id="4" name="Picture 3" descr="figure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5364088" y="4221088"/>
            <a:ext cx="698109" cy="1185868"/>
          </a:xfrm>
          <a:prstGeom prst="rect">
            <a:avLst/>
          </a:prstGeom>
        </p:spPr>
      </p:pic>
      <p:pic>
        <p:nvPicPr>
          <p:cNvPr id="6" name="Picture 5" descr="figure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3491880" y="1556792"/>
            <a:ext cx="698109" cy="1185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1268760"/>
            <a:ext cx="72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DFT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8" name="Minus 7"/>
          <p:cNvSpPr/>
          <p:nvPr/>
        </p:nvSpPr>
        <p:spPr bwMode="auto">
          <a:xfrm>
            <a:off x="4864678" y="2010169"/>
            <a:ext cx="571418" cy="554735"/>
          </a:xfrm>
          <a:prstGeom prst="mathMin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16724" y="1443301"/>
            <a:ext cx="427402" cy="369823"/>
            <a:chOff x="5868144" y="2636912"/>
            <a:chExt cx="576064" cy="432048"/>
          </a:xfrm>
        </p:grpSpPr>
        <p:sp>
          <p:nvSpPr>
            <p:cNvPr id="10" name="Oval 9"/>
            <p:cNvSpPr/>
            <p:nvPr/>
          </p:nvSpPr>
          <p:spPr bwMode="auto">
            <a:xfrm>
              <a:off x="5868144" y="2636912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1" name="Plus 10"/>
            <p:cNvSpPr/>
            <p:nvPr/>
          </p:nvSpPr>
          <p:spPr bwMode="auto">
            <a:xfrm>
              <a:off x="6012160" y="2708920"/>
              <a:ext cx="288032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16724" y="2182948"/>
            <a:ext cx="427402" cy="369823"/>
            <a:chOff x="6228184" y="3068960"/>
            <a:chExt cx="576064" cy="432048"/>
          </a:xfrm>
        </p:grpSpPr>
        <p:sp>
          <p:nvSpPr>
            <p:cNvPr id="13" name="Oval 12"/>
            <p:cNvSpPr/>
            <p:nvPr/>
          </p:nvSpPr>
          <p:spPr bwMode="auto">
            <a:xfrm>
              <a:off x="6228184" y="3068960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4" name="Minus 13"/>
            <p:cNvSpPr/>
            <p:nvPr/>
          </p:nvSpPr>
          <p:spPr bwMode="auto">
            <a:xfrm>
              <a:off x="6300192" y="3140968"/>
              <a:ext cx="432048" cy="288032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563888" y="1196752"/>
            <a:ext cx="882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CDFT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16" name="Equal 15"/>
          <p:cNvSpPr/>
          <p:nvPr/>
        </p:nvSpPr>
        <p:spPr bwMode="auto">
          <a:xfrm>
            <a:off x="2699792" y="2060848"/>
            <a:ext cx="534253" cy="431460"/>
          </a:xfrm>
          <a:prstGeom prst="mathEqual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1919" y="3933056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DFT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Minus 17"/>
          <p:cNvSpPr/>
          <p:nvPr/>
        </p:nvSpPr>
        <p:spPr bwMode="auto">
          <a:xfrm>
            <a:off x="4716014" y="4703659"/>
            <a:ext cx="504057" cy="542130"/>
          </a:xfrm>
          <a:prstGeom prst="mathMinus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50141" y="4939106"/>
            <a:ext cx="414046" cy="361420"/>
            <a:chOff x="5868144" y="2636912"/>
            <a:chExt cx="576064" cy="432048"/>
          </a:xfrm>
        </p:grpSpPr>
        <p:sp>
          <p:nvSpPr>
            <p:cNvPr id="20" name="Oval 19"/>
            <p:cNvSpPr/>
            <p:nvPr/>
          </p:nvSpPr>
          <p:spPr bwMode="auto">
            <a:xfrm>
              <a:off x="5868144" y="2636912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1" name="Plus 20"/>
            <p:cNvSpPr/>
            <p:nvPr/>
          </p:nvSpPr>
          <p:spPr bwMode="auto">
            <a:xfrm>
              <a:off x="6012160" y="2708920"/>
              <a:ext cx="288032" cy="288032"/>
            </a:xfrm>
            <a:prstGeom prst="mathPl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50141" y="4156029"/>
            <a:ext cx="414046" cy="361420"/>
            <a:chOff x="6228184" y="3068960"/>
            <a:chExt cx="576064" cy="432048"/>
          </a:xfrm>
        </p:grpSpPr>
        <p:sp>
          <p:nvSpPr>
            <p:cNvPr id="24" name="Oval 23"/>
            <p:cNvSpPr/>
            <p:nvPr/>
          </p:nvSpPr>
          <p:spPr bwMode="auto">
            <a:xfrm>
              <a:off x="6228184" y="3068960"/>
              <a:ext cx="576064" cy="4320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5" name="Minus 24"/>
            <p:cNvSpPr/>
            <p:nvPr/>
          </p:nvSpPr>
          <p:spPr bwMode="auto">
            <a:xfrm>
              <a:off x="6300192" y="3140968"/>
              <a:ext cx="432048" cy="288032"/>
            </a:xfrm>
            <a:prstGeom prst="mathMinus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US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487851" y="3933056"/>
            <a:ext cx="1604428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CDFT</a:t>
            </a:r>
            <a:endParaRPr lang="en-US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7" name="Equal 26"/>
          <p:cNvSpPr/>
          <p:nvPr/>
        </p:nvSpPr>
        <p:spPr bwMode="auto">
          <a:xfrm>
            <a:off x="2987823" y="4797152"/>
            <a:ext cx="517558" cy="421657"/>
          </a:xfrm>
          <a:prstGeom prst="mathEqual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26994" y="1988840"/>
            <a:ext cx="122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</a:t>
            </a:r>
            <a:r>
              <a:rPr lang="en-US" baseline="30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+</a:t>
            </a:r>
            <a:r>
              <a:rPr lang="en-US" baseline="-25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CT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(d)</a:t>
            </a:r>
            <a:endParaRPr lang="en-US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7664" y="4767535"/>
            <a:ext cx="122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</a:t>
            </a:r>
            <a:r>
              <a:rPr lang="en-US" baseline="30000" dirty="0">
                <a:solidFill>
                  <a:prstClr val="black"/>
                </a:solidFill>
                <a:latin typeface="Arial"/>
                <a:cs typeface="Arial" pitchFamily="34" charset="0"/>
              </a:rPr>
              <a:t>-</a:t>
            </a:r>
            <a:r>
              <a:rPr lang="en-US" baseline="-25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CT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(d)</a:t>
            </a:r>
            <a:endParaRPr lang="en-US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0" name="Picture 29" descr="figure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5580112" y="1556792"/>
            <a:ext cx="698109" cy="1185868"/>
          </a:xfrm>
          <a:prstGeom prst="rect">
            <a:avLst/>
          </a:prstGeom>
        </p:spPr>
      </p:pic>
      <p:pic>
        <p:nvPicPr>
          <p:cNvPr id="31" name="Picture 30" descr="figure-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5" t="11562" r="42251" b="54668"/>
          <a:stretch/>
        </p:blipFill>
        <p:spPr>
          <a:xfrm>
            <a:off x="3729875" y="4221088"/>
            <a:ext cx="698109" cy="11858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5661248"/>
            <a:ext cx="6408712" cy="47382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2996952"/>
            <a:ext cx="6408712" cy="43640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4974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 animBg="1"/>
      <p:bldP spid="17" grpId="0"/>
      <p:bldP spid="18" grpId="0" animBg="1"/>
      <p:bldP spid="26" grpId="0"/>
      <p:bldP spid="27" grpId="0" animBg="1"/>
      <p:bldP spid="28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Comparison to classical image charge model</a:t>
            </a:r>
          </a:p>
        </p:txBody>
      </p:sp>
      <p:pic>
        <p:nvPicPr>
          <p:cNvPr id="4" name="Picture 3" descr="image-charge-formation2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0" y="1196752"/>
            <a:ext cx="5616624" cy="1471276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48555" y="6206861"/>
            <a:ext cx="439248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69" rIns="81639" bIns="4082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65000"/>
            </a:pPr>
            <a:r>
              <a:rPr lang="en-GB" sz="1200" b="1" dirty="0" smtClean="0">
                <a:solidFill>
                  <a:srgbClr val="073E87"/>
                </a:solidFill>
              </a:rPr>
              <a:t>J. M. Garcia-</a:t>
            </a:r>
            <a:r>
              <a:rPr lang="en-GB" sz="1200" b="1" dirty="0" err="1" smtClean="0">
                <a:solidFill>
                  <a:srgbClr val="073E87"/>
                </a:solidFill>
              </a:rPr>
              <a:t>Lastra</a:t>
            </a:r>
            <a:r>
              <a:rPr lang="en-GB" sz="1200" b="1" dirty="0" smtClean="0">
                <a:solidFill>
                  <a:srgbClr val="073E87"/>
                </a:solidFill>
              </a:rPr>
              <a:t> </a:t>
            </a:r>
            <a:r>
              <a:rPr lang="en-GB" sz="1200" b="1" i="1" dirty="0" smtClean="0">
                <a:solidFill>
                  <a:srgbClr val="073E87"/>
                </a:solidFill>
              </a:rPr>
              <a:t>et al. </a:t>
            </a:r>
            <a:r>
              <a:rPr lang="en-GB" sz="1200" b="1" dirty="0" smtClean="0">
                <a:solidFill>
                  <a:srgbClr val="073E87"/>
                </a:solidFill>
              </a:rPr>
              <a:t>Phys. Rev. B, 80, 245427 (2009)</a:t>
            </a:r>
            <a:r>
              <a:rPr lang="en-US" sz="1200" b="1" i="1" dirty="0" smtClean="0">
                <a:solidFill>
                  <a:srgbClr val="073E87"/>
                </a:solidFill>
              </a:rPr>
              <a:t>.</a:t>
            </a:r>
            <a:endParaRPr lang="en-GB" sz="1200" b="1" i="1" dirty="0" smtClean="0">
              <a:solidFill>
                <a:srgbClr val="073E87"/>
              </a:solidFill>
            </a:endParaRPr>
          </a:p>
          <a:p>
            <a:pPr>
              <a:spcBef>
                <a:spcPct val="20000"/>
              </a:spcBef>
              <a:buSzPct val="65000"/>
            </a:pPr>
            <a:endParaRPr lang="en-GB" sz="1200" b="1" i="1" dirty="0">
              <a:solidFill>
                <a:srgbClr val="073E8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539" y="5583621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8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By fitting z</a:t>
            </a:r>
            <a:r>
              <a:rPr lang="en-US" sz="1800" baseline="-250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0</a:t>
            </a:r>
            <a:r>
              <a:rPr lang="en-US" sz="18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to GW calculations for the same system gives </a:t>
            </a:r>
            <a:r>
              <a:rPr lang="en-US" sz="1800" b="1" dirty="0" smtClean="0">
                <a:solidFill>
                  <a:srgbClr val="FF0000"/>
                </a:solidFill>
                <a:latin typeface="Arial"/>
                <a:cs typeface="Arial" pitchFamily="34" charset="0"/>
              </a:rPr>
              <a:t>1.72Ang</a:t>
            </a:r>
            <a:r>
              <a:rPr lang="en-US" sz="18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.</a:t>
            </a:r>
            <a:endParaRPr lang="en-US" sz="18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36" y="2708920"/>
            <a:ext cx="27559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88" y="3933056"/>
            <a:ext cx="4032448" cy="129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image_plane_paper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5" r="50059" b="41124"/>
          <a:stretch/>
        </p:blipFill>
        <p:spPr>
          <a:xfrm>
            <a:off x="4931916" y="2780928"/>
            <a:ext cx="3744416" cy="356506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267620" y="4221088"/>
            <a:ext cx="648072" cy="432048"/>
          </a:xfrm>
          <a:prstGeom prst="ellipse">
            <a:avLst/>
          </a:prstGeom>
          <a:noFill/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11" idx="6"/>
          </p:cNvCxnSpPr>
          <p:nvPr/>
        </p:nvCxnSpPr>
        <p:spPr bwMode="auto">
          <a:xfrm flipV="1">
            <a:off x="2915692" y="2047922"/>
            <a:ext cx="1008608" cy="23891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948140" y="1268760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18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</a:t>
            </a:r>
            <a:r>
              <a:rPr lang="en-GB" sz="1800" dirty="0" err="1" smtClean="0">
                <a:solidFill>
                  <a:prstClr val="black"/>
                </a:solidFill>
                <a:latin typeface="Arial"/>
                <a:cs typeface="Arial" pitchFamily="34" charset="0"/>
              </a:rPr>
              <a:t>harge</a:t>
            </a:r>
            <a:r>
              <a:rPr lang="en-GB" sz="18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 density differences</a:t>
            </a:r>
            <a:endParaRPr lang="en-GB" sz="18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744799" y="3319062"/>
            <a:ext cx="648072" cy="432048"/>
          </a:xfrm>
          <a:prstGeom prst="ellipse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US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261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Benzene on Li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44336" y="2060848"/>
            <a:ext cx="5616624" cy="2808312"/>
            <a:chOff x="755576" y="2348880"/>
            <a:chExt cx="7310723" cy="3456384"/>
          </a:xfrm>
        </p:grpSpPr>
        <p:pic>
          <p:nvPicPr>
            <p:cNvPr id="6" name="Picture 5" descr="Ehomo_Elumo_paper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52" b="3479"/>
            <a:stretch/>
          </p:blipFill>
          <p:spPr>
            <a:xfrm>
              <a:off x="755576" y="2348880"/>
              <a:ext cx="7310723" cy="34563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2411760" y="4365104"/>
              <a:ext cx="8640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217436"/>
                  </a:solidFill>
                  <a:latin typeface="Arial"/>
                  <a:cs typeface="Arial" pitchFamily="34" charset="0"/>
                </a:rPr>
                <a:t>-IP</a:t>
              </a:r>
              <a:endParaRPr lang="en-US" sz="2200" dirty="0">
                <a:solidFill>
                  <a:srgbClr val="217436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64088" y="2348880"/>
              <a:ext cx="86409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US" sz="2200" dirty="0" smtClean="0">
                  <a:solidFill>
                    <a:srgbClr val="217436"/>
                  </a:solidFill>
                  <a:latin typeface="Arial"/>
                  <a:cs typeface="Arial" pitchFamily="34" charset="0"/>
                </a:rPr>
                <a:t>-EA</a:t>
              </a:r>
              <a:endParaRPr lang="en-US" sz="2200" dirty="0">
                <a:solidFill>
                  <a:srgbClr val="217436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328" y="1628800"/>
            <a:ext cx="5976664" cy="3357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176" y="616530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Souza </a:t>
            </a:r>
            <a:r>
              <a:rPr lang="en-GB" sz="1600" i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at al.</a:t>
            </a:r>
            <a:r>
              <a:rPr lang="en-GB" sz="16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, Phys. Rev. B, 165112 (2013)</a:t>
            </a:r>
            <a:endParaRPr lang="en-GB" sz="16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126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0" y="180975"/>
            <a:ext cx="7927975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77682" y="1326840"/>
            <a:ext cx="7391400" cy="609600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How can we capture image charge effect in practice?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052" y="2112532"/>
            <a:ext cx="8479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1"/>
                </a:solidFill>
              </a:rPr>
              <a:t>Image </a:t>
            </a:r>
            <a:r>
              <a:rPr lang="en-GB" sz="2000" dirty="0">
                <a:solidFill>
                  <a:schemeClr val="accent1"/>
                </a:solidFill>
              </a:rPr>
              <a:t>charge model </a:t>
            </a:r>
            <a:r>
              <a:rPr lang="en-GB" sz="2000" dirty="0" smtClean="0">
                <a:solidFill>
                  <a:schemeClr val="accent1"/>
                </a:solidFill>
              </a:rPr>
              <a:t>from CDFT to </a:t>
            </a:r>
            <a:r>
              <a:rPr lang="en-GB" sz="2000" dirty="0">
                <a:solidFill>
                  <a:schemeClr val="accent1"/>
                </a:solidFill>
              </a:rPr>
              <a:t>extract required </a:t>
            </a:r>
            <a:r>
              <a:rPr lang="en-GB" sz="2000" dirty="0" smtClean="0">
                <a:solidFill>
                  <a:schemeClr val="accent1"/>
                </a:solidFill>
              </a:rPr>
              <a:t>shift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ASIC</a:t>
            </a:r>
            <a:r>
              <a:rPr lang="en-GB" sz="2000" dirty="0"/>
              <a:t>: reduce the amount of self-interaction correction </a:t>
            </a:r>
            <a:r>
              <a:rPr lang="en-GB" sz="2000" dirty="0" smtClean="0"/>
              <a:t>added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Hybrid </a:t>
            </a:r>
            <a:r>
              <a:rPr lang="en-GB" sz="2000" dirty="0" err="1"/>
              <a:t>functionals</a:t>
            </a:r>
            <a:r>
              <a:rPr lang="en-GB" sz="2000" dirty="0"/>
              <a:t>: reduce amount of HF </a:t>
            </a:r>
            <a:r>
              <a:rPr lang="en-GB" sz="2000" dirty="0" smtClean="0"/>
              <a:t>exchange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Scissor </a:t>
            </a:r>
            <a:r>
              <a:rPr lang="en-GB" sz="2000" dirty="0"/>
              <a:t>operator (DFT+</a:t>
            </a:r>
            <a:r>
              <a:rPr lang="el-GR" sz="2000" dirty="0"/>
              <a:t>Σ</a:t>
            </a:r>
            <a:r>
              <a:rPr lang="en-GB" sz="2000" dirty="0"/>
              <a:t>): </a:t>
            </a:r>
            <a:r>
              <a:rPr lang="en-GB" sz="2000" dirty="0" smtClean="0"/>
              <a:t>adjust </a:t>
            </a:r>
            <a:r>
              <a:rPr lang="en-GB" sz="2000" dirty="0"/>
              <a:t>gap by </a:t>
            </a:r>
            <a:r>
              <a:rPr lang="en-GB" sz="2000" dirty="0" smtClean="0"/>
              <a:t>hand…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00712" y="3743748"/>
            <a:ext cx="847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1"/>
                </a:solidFill>
              </a:rPr>
              <a:t>GW (computationally expensive…)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711" y="4725614"/>
            <a:ext cx="84796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r>
              <a:rPr lang="en-GB" sz="2000" dirty="0" smtClean="0"/>
              <a:t>Note: for molecules lying flat on a metal surface LDA/GGA often get right energy level alignment by error cancellation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85959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Example: BDT between Au electrodes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838710"/>
            <a:ext cx="997463" cy="1140822"/>
          </a:xfrm>
          <a:prstGeom prst="rect">
            <a:avLst/>
          </a:prstGeom>
        </p:spPr>
      </p:pic>
      <p:sp>
        <p:nvSpPr>
          <p:cNvPr id="5" name="CustomShape 12"/>
          <p:cNvSpPr/>
          <p:nvPr/>
        </p:nvSpPr>
        <p:spPr>
          <a:xfrm>
            <a:off x="5364088" y="6381328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A. M. Souza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Nanoscale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2014)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41" y="1310318"/>
            <a:ext cx="5533353" cy="387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78" y="1346448"/>
            <a:ext cx="1152128" cy="132281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</p:cNvCxnSpPr>
          <p:nvPr/>
        </p:nvCxnSpPr>
        <p:spPr bwMode="auto">
          <a:xfrm flipV="1">
            <a:off x="1275606" y="1980765"/>
            <a:ext cx="1152128" cy="270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1042009" y="4406662"/>
            <a:ext cx="1008112" cy="7736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669" y="5344063"/>
            <a:ext cx="864096" cy="102768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5683583" y="4622686"/>
            <a:ext cx="290214" cy="9444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9486"/>
          <a:stretch/>
        </p:blipFill>
        <p:spPr>
          <a:xfrm>
            <a:off x="7073916" y="2115409"/>
            <a:ext cx="1962580" cy="19256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5075" y="6246903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Experiment: G=0.01 G</a:t>
            </a:r>
            <a:r>
              <a:rPr lang="en-GB" baseline="-25000" dirty="0" smtClean="0"/>
              <a:t>0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24804277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/>
          </a:bodyPr>
          <a:lstStyle/>
          <a:p>
            <a:pPr algn="ctr"/>
            <a:r>
              <a:rPr lang="en-GB" dirty="0" smtClean="0"/>
              <a:t>Strong versus weak coupling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7587527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1044352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Let’s remind ourselves what </a:t>
            </a:r>
            <a:br>
              <a:rPr lang="en-US" sz="2800" dirty="0" smtClean="0"/>
            </a:br>
            <a:r>
              <a:rPr lang="en-US" sz="2800" dirty="0" smtClean="0"/>
              <a:t>we covered last time…</a:t>
            </a:r>
            <a:endParaRPr lang="en-US" sz="2800" baseline="-25000" dirty="0" smtClean="0"/>
          </a:p>
        </p:txBody>
      </p:sp>
      <p:sp>
        <p:nvSpPr>
          <p:cNvPr id="12" name="Left Brace 11"/>
          <p:cNvSpPr/>
          <p:nvPr/>
        </p:nvSpPr>
        <p:spPr bwMode="auto">
          <a:xfrm rot="16200000">
            <a:off x="4343400" y="1676401"/>
            <a:ext cx="304800" cy="48768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0" y="4267200"/>
            <a:ext cx="3754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pitchFamily="-112" charset="0"/>
                <a:cs typeface="Arial" pitchFamily="-112" charset="0"/>
                <a:sym typeface="Arial" pitchFamily="-112" charset="0"/>
              </a:rPr>
              <a:t>Density Functional Theory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4381501" y="1562101"/>
            <a:ext cx="304799" cy="7391400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09800" y="5410200"/>
            <a:ext cx="490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rial" pitchFamily="-112" charset="0"/>
                <a:cs typeface="Arial" pitchFamily="-112" charset="0"/>
                <a:sym typeface="Arial" pitchFamily="-112" charset="0"/>
              </a:rPr>
              <a:t>Non-equilibrium Green’s functions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2514600" y="1981200"/>
            <a:ext cx="4038600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6553200" y="21210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7356145" y="20448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914400" y="20448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1717345" y="19686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504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Strong coupling: molecules on surfaces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222015" cy="2775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54" y="3429000"/>
            <a:ext cx="3650042" cy="2865492"/>
          </a:xfrm>
          <a:prstGeom prst="rect">
            <a:avLst/>
          </a:prstGeom>
        </p:spPr>
      </p:pic>
      <p:sp>
        <p:nvSpPr>
          <p:cNvPr id="6" name="CustomShape 12"/>
          <p:cNvSpPr/>
          <p:nvPr/>
        </p:nvSpPr>
        <p:spPr>
          <a:xfrm>
            <a:off x="69333" y="6421829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Ohto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87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205439 (2013)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793" y="1599000"/>
            <a:ext cx="4157658" cy="1830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043608" y="1038225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US" kern="0" dirty="0" smtClean="0">
                <a:solidFill>
                  <a:schemeClr val="accent1"/>
                </a:solidFill>
              </a:rPr>
              <a:t>Melamine on Cu: STM measurements</a:t>
            </a:r>
          </a:p>
        </p:txBody>
      </p:sp>
    </p:spTree>
    <p:extLst>
      <p:ext uri="{BB962C8B-B14F-4D97-AF65-F5344CB8AC3E}">
        <p14:creationId xmlns:p14="http://schemas.microsoft.com/office/powerpoint/2010/main" val="7405049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79389" y="180975"/>
            <a:ext cx="2843829" cy="733425"/>
          </a:xfrm>
          <a:prstGeom prst="rect">
            <a:avLst/>
          </a:prstGeom>
          <a:gradFill rotWithShape="1">
            <a:gsLst>
              <a:gs pos="0">
                <a:schemeClr val="accent3">
                  <a:lumMod val="50000"/>
                </a:schemeClr>
              </a:gs>
              <a:gs pos="60000">
                <a:schemeClr val="accent3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4872" y="305701"/>
            <a:ext cx="7391400" cy="609600"/>
          </a:xfrm>
        </p:spPr>
        <p:txBody>
          <a:bodyPr/>
          <a:lstStyle/>
          <a:p>
            <a:r>
              <a:rPr lang="en-US" dirty="0" smtClean="0"/>
              <a:t>Switching rates..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56992"/>
            <a:ext cx="8292363" cy="304815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7250" y="1992102"/>
            <a:ext cx="2449077" cy="150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7557" y="2063300"/>
            <a:ext cx="2540919" cy="93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4781789" y="910190"/>
            <a:ext cx="1318258" cy="942481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3305429" y="838190"/>
            <a:ext cx="1230784" cy="106029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8"/>
          <a:stretch>
            <a:fillRect/>
          </a:stretch>
        </p:blipFill>
        <p:spPr>
          <a:xfrm>
            <a:off x="3413428" y="190191"/>
            <a:ext cx="808801" cy="580568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8"/>
          <a:stretch>
            <a:fillRect/>
          </a:stretch>
        </p:blipFill>
        <p:spPr>
          <a:xfrm>
            <a:off x="4925428" y="190191"/>
            <a:ext cx="808801" cy="580568"/>
          </a:xfrm>
          <a:prstGeom prst="rect">
            <a:avLst/>
          </a:prstGeom>
          <a:ln>
            <a:noFill/>
          </a:ln>
        </p:spPr>
      </p:pic>
      <p:sp>
        <p:nvSpPr>
          <p:cNvPr id="16" name="CustomShape 12"/>
          <p:cNvSpPr/>
          <p:nvPr/>
        </p:nvSpPr>
        <p:spPr>
          <a:xfrm>
            <a:off x="69333" y="6421829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Ohto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87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205439 (2013)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911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016000" y="3309028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>
                <a:solidFill>
                  <a:schemeClr val="accent1"/>
                </a:solidFill>
              </a:rPr>
              <a:t>Image charge effect demonstrated experimentally</a:t>
            </a:r>
            <a:endParaRPr lang="en-US" b="1" dirty="0" smtClean="0">
              <a:solidFill>
                <a:schemeClr val="accent1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8" y="1067905"/>
            <a:ext cx="2462307" cy="216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7" y="3873132"/>
            <a:ext cx="3441700" cy="261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421" y="3873132"/>
            <a:ext cx="3644900" cy="2590800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28600" y="304800"/>
            <a:ext cx="7391400" cy="609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US" kern="0" dirty="0" smtClean="0"/>
              <a:t>Weak coupling: Coulomb blockade</a:t>
            </a:r>
          </a:p>
        </p:txBody>
      </p:sp>
      <p:sp>
        <p:nvSpPr>
          <p:cNvPr id="14" name="CustomShape 12"/>
          <p:cNvSpPr/>
          <p:nvPr/>
        </p:nvSpPr>
        <p:spPr>
          <a:xfrm>
            <a:off x="4788024" y="6443836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M. L. Perrin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Nature Nanotech.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282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2013)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842" y="1145649"/>
            <a:ext cx="5084058" cy="183527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49564"/>
              </p:ext>
            </p:extLst>
          </p:nvPr>
        </p:nvGraphicFramePr>
        <p:xfrm>
          <a:off x="7520286" y="4149167"/>
          <a:ext cx="1516210" cy="379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" name="Equation" r:id="rId8" imgW="812520" imgH="203040" progId="Equation.DSMT4">
                  <p:embed/>
                </p:oleObj>
              </mc:Choice>
              <mc:Fallback>
                <p:oleObj name="Equation" r:id="rId8" imgW="812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0286" y="4149167"/>
                        <a:ext cx="1516210" cy="379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342362"/>
              </p:ext>
            </p:extLst>
          </p:nvPr>
        </p:nvGraphicFramePr>
        <p:xfrm>
          <a:off x="7524328" y="4562115"/>
          <a:ext cx="1516210" cy="379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Equation" r:id="rId10" imgW="812520" imgH="203040" progId="Equation.DSMT4">
                  <p:embed/>
                </p:oleObj>
              </mc:Choice>
              <mc:Fallback>
                <p:oleObj name="Equation" r:id="rId10" imgW="8125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24328" y="4562115"/>
                        <a:ext cx="1516210" cy="379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7452320" y="4149167"/>
            <a:ext cx="1646679" cy="7920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582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Image charge effect demonstrated experimentally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388" y="3861048"/>
            <a:ext cx="48735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/>
              </a:rPr>
              <a:t>DFT more or less gets the HOMO energy right when compared to </a:t>
            </a:r>
            <a:r>
              <a:rPr lang="en-GB" dirty="0" err="1" smtClean="0">
                <a:latin typeface="Arial"/>
              </a:rPr>
              <a:t>Delta-SCF+Image</a:t>
            </a:r>
            <a:r>
              <a:rPr lang="en-GB" dirty="0" smtClean="0">
                <a:latin typeface="Arial"/>
              </a:rPr>
              <a:t> charge model</a:t>
            </a:r>
          </a:p>
          <a:p>
            <a:r>
              <a:rPr lang="en-GB" dirty="0" err="1" smtClean="0">
                <a:latin typeface="Arial"/>
              </a:rPr>
              <a:t>Exp</a:t>
            </a:r>
            <a:r>
              <a:rPr lang="en-GB" dirty="0" smtClean="0">
                <a:latin typeface="Arial"/>
              </a:rPr>
              <a:t>: 0.5 eV</a:t>
            </a:r>
          </a:p>
          <a:p>
            <a:endParaRPr lang="en-GB" dirty="0"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9" y="1606207"/>
            <a:ext cx="3679593" cy="20823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5" y="4237248"/>
            <a:ext cx="3308268" cy="2458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5" y="1753353"/>
            <a:ext cx="3308268" cy="2483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2052" y="111917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IP(gas phase)</a:t>
            </a:r>
            <a:endParaRPr lang="en-GB" b="1" dirty="0">
              <a:solidFill>
                <a:srgbClr val="92D05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240745" y="1580838"/>
            <a:ext cx="755609" cy="652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459255" y="1081020"/>
            <a:ext cx="231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E586FA"/>
                </a:solidFill>
              </a:rPr>
              <a:t>IP (on surface)</a:t>
            </a:r>
            <a:endParaRPr lang="en-GB" b="1" dirty="0">
              <a:solidFill>
                <a:srgbClr val="E586FA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 bwMode="auto">
          <a:xfrm flipH="1">
            <a:off x="6375030" y="1542685"/>
            <a:ext cx="1242170" cy="903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35394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Current vs. voltage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" y="1412775"/>
            <a:ext cx="3983665" cy="30281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388" y="5365593"/>
            <a:ext cx="8641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Arial"/>
              </a:rPr>
              <a:t>I-V has the onset of current at approximately the right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Arial"/>
              </a:rPr>
              <a:t>However it increases </a:t>
            </a:r>
            <a:r>
              <a:rPr lang="en-GB" sz="2000" dirty="0" err="1" smtClean="0">
                <a:solidFill>
                  <a:prstClr val="black"/>
                </a:solidFill>
                <a:latin typeface="Arial"/>
              </a:rPr>
              <a:t>parabolically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, while in experiment there is a</a:t>
            </a:r>
            <a:r>
              <a:rPr lang="en-GB" sz="2000" dirty="0">
                <a:solidFill>
                  <a:prstClr val="black"/>
                </a:solidFill>
                <a:latin typeface="Arial"/>
              </a:rPr>
              <a:t> 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jump at the onset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63" y="1177925"/>
            <a:ext cx="3054612" cy="2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62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Transmission vs. bias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71600" y="6165304"/>
            <a:ext cx="7543800" cy="461665"/>
          </a:xfrm>
          <a:prstGeom prst="rect">
            <a:avLst/>
          </a:prstGeom>
          <a:noFill/>
          <a:ln w="76200" cmpd="tri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 eaLnBrk="0" hangingPunct="0">
              <a:spcBef>
                <a:spcPct val="50000"/>
              </a:spcBef>
              <a:buClr>
                <a:srgbClr val="7BBC34"/>
              </a:buClr>
              <a:buSzPct val="90000"/>
              <a:buFont typeface="Wingdings" charset="2"/>
              <a:buChar char="q"/>
              <a:tabLst>
                <a:tab pos="381000" algn="l"/>
                <a:tab pos="6577013" algn="l"/>
                <a:tab pos="66675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Lack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of derivative discontinuity of the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potential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513"/>
            <a:ext cx="4752528" cy="4806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635" y="1220504"/>
            <a:ext cx="2858765" cy="27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76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GGA/LDA miss the derivative discontinuity!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800" y="1600200"/>
            <a:ext cx="3657600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8200" y="1447800"/>
            <a:ext cx="4191000" cy="32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3" descr=" Fig1a.pdf                                                      0007981FMacintosh HD                   B746BDFA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770063"/>
            <a:ext cx="3429000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6200" y="6445250"/>
            <a:ext cx="7620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00"/>
                </a:solidFill>
              </a:rPr>
              <a:t>C. </a:t>
            </a:r>
            <a:r>
              <a:rPr lang="en-US" sz="1600" dirty="0" err="1">
                <a:solidFill>
                  <a:srgbClr val="000000"/>
                </a:solidFill>
              </a:rPr>
              <a:t>Toher</a:t>
            </a:r>
            <a:r>
              <a:rPr lang="en-US" sz="1600" dirty="0">
                <a:solidFill>
                  <a:srgbClr val="000000"/>
                </a:solidFill>
              </a:rPr>
              <a:t>, A. </a:t>
            </a:r>
            <a:r>
              <a:rPr lang="en-US" sz="1600" dirty="0" err="1">
                <a:solidFill>
                  <a:srgbClr val="000000"/>
                </a:solidFill>
              </a:rPr>
              <a:t>Filippetti</a:t>
            </a:r>
            <a:r>
              <a:rPr lang="en-US" sz="1600" dirty="0">
                <a:solidFill>
                  <a:srgbClr val="000000"/>
                </a:solidFill>
              </a:rPr>
              <a:t>, S. </a:t>
            </a:r>
            <a:r>
              <a:rPr lang="en-US" sz="1600" dirty="0" err="1">
                <a:solidFill>
                  <a:srgbClr val="000000"/>
                </a:solidFill>
              </a:rPr>
              <a:t>Sanvito</a:t>
            </a:r>
            <a:r>
              <a:rPr lang="en-US" sz="1600" dirty="0">
                <a:solidFill>
                  <a:srgbClr val="000000"/>
                </a:solidFill>
              </a:rPr>
              <a:t> and K. Burke, Phys. Rev. </a:t>
            </a:r>
            <a:r>
              <a:rPr lang="en-US" sz="1600" dirty="0" err="1">
                <a:solidFill>
                  <a:srgbClr val="000000"/>
                </a:solidFill>
              </a:rPr>
              <a:t>Lett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b="1" dirty="0">
                <a:solidFill>
                  <a:srgbClr val="000000"/>
                </a:solidFill>
              </a:rPr>
              <a:t>95</a:t>
            </a:r>
            <a:r>
              <a:rPr lang="en-US" sz="1600" dirty="0">
                <a:solidFill>
                  <a:srgbClr val="000000"/>
                </a:solidFill>
              </a:rPr>
              <a:t>, 146402 (2005)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4932776"/>
            <a:ext cx="8641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Arial"/>
              </a:rPr>
              <a:t>For </a:t>
            </a:r>
            <a:r>
              <a:rPr lang="en-GB" sz="2000" b="1" dirty="0" smtClean="0">
                <a:solidFill>
                  <a:srgbClr val="FF0000"/>
                </a:solidFill>
                <a:latin typeface="Arial"/>
              </a:rPr>
              <a:t>strong coupling 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eigenvalue rises linearly with charging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Arial"/>
              </a:rPr>
              <a:t>For </a:t>
            </a:r>
            <a:r>
              <a:rPr lang="en-GB" sz="2000" b="1" dirty="0" smtClean="0">
                <a:solidFill>
                  <a:srgbClr val="FF0000"/>
                </a:solidFill>
                <a:latin typeface="Arial"/>
              </a:rPr>
              <a:t>weak coupling 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the eigenvalue has to change discontinuously at integer occupations, but for fractional occupations it needs to stay constant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0600" y="1520825"/>
            <a:ext cx="3913188" cy="3051175"/>
            <a:chOff x="4800600" y="1520825"/>
            <a:chExt cx="3913188" cy="3051175"/>
          </a:xfrm>
        </p:grpSpPr>
        <p:pic>
          <p:nvPicPr>
            <p:cNvPr id="8" name="Picture 4" descr=" Fig1b.pdf                                                      0007981FMacintosh HD                   B746BDFA: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0600" y="1520825"/>
              <a:ext cx="3913188" cy="305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7380312" y="3124200"/>
              <a:ext cx="792088" cy="5928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038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1960240"/>
            <a:ext cx="7851648" cy="1828800"/>
          </a:xfrm>
        </p:spPr>
        <p:txBody>
          <a:bodyPr lIns="35717" tIns="35717" rIns="35717" bIns="35717" anchor="ctr">
            <a:normAutofit fontScale="90000"/>
          </a:bodyPr>
          <a:lstStyle/>
          <a:p>
            <a:pPr algn="ctr"/>
            <a:r>
              <a:rPr lang="en-GB" dirty="0" smtClean="0"/>
              <a:t>For weakly coupled systems it is more appropriate to use Master equation transport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 Parameters can be extracted from DFT/NEGF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68027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1042611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0236" y="441248"/>
            <a:ext cx="7391400" cy="609600"/>
          </a:xfrm>
        </p:spPr>
        <p:txBody>
          <a:bodyPr/>
          <a:lstStyle/>
          <a:p>
            <a:r>
              <a:rPr lang="en-US" sz="2800" dirty="0" smtClean="0"/>
              <a:t>Coulomb blockade regime</a:t>
            </a:r>
            <a:endParaRPr lang="en-US" sz="2800" baseline="-25000" dirty="0" smtClean="0"/>
          </a:p>
        </p:txBody>
      </p:sp>
      <p:cxnSp>
        <p:nvCxnSpPr>
          <p:cNvPr id="23" name="Straight Connector 22"/>
          <p:cNvCxnSpPr/>
          <p:nvPr/>
        </p:nvCxnSpPr>
        <p:spPr bwMode="auto">
          <a:xfrm flipV="1">
            <a:off x="3995936" y="4077072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3995936" y="2275131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947055" y="1268760"/>
            <a:ext cx="32657" cy="44462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 rot="16200000">
            <a:off x="106924" y="2925525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2051720" y="3861048"/>
            <a:ext cx="53285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7164288" y="3429000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m</a:t>
            </a: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2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652120" y="3861048"/>
            <a:ext cx="792088" cy="1512168"/>
            <a:chOff x="7164288" y="3573016"/>
            <a:chExt cx="792088" cy="1512168"/>
          </a:xfrm>
        </p:grpSpPr>
        <p:sp>
          <p:nvSpPr>
            <p:cNvPr id="34" name="Rectangle 33"/>
            <p:cNvSpPr/>
            <p:nvPr/>
          </p:nvSpPr>
          <p:spPr bwMode="auto">
            <a:xfrm>
              <a:off x="7164288" y="3573016"/>
              <a:ext cx="792088" cy="1512168"/>
            </a:xfrm>
            <a:prstGeom prst="rect">
              <a:avLst/>
            </a:prstGeom>
            <a:solidFill>
              <a:srgbClr val="CC6600"/>
            </a:solidFill>
            <a:ln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GB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08304" y="4005064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Au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923928" y="4149080"/>
            <a:ext cx="1152128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HOMO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3928" y="1844824"/>
            <a:ext cx="1152128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LUMO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55776" y="3861048"/>
            <a:ext cx="792088" cy="1512168"/>
            <a:chOff x="7164288" y="3573016"/>
            <a:chExt cx="792088" cy="1512168"/>
          </a:xfrm>
        </p:grpSpPr>
        <p:sp>
          <p:nvSpPr>
            <p:cNvPr id="39" name="Rectangle 38"/>
            <p:cNvSpPr/>
            <p:nvPr/>
          </p:nvSpPr>
          <p:spPr bwMode="auto">
            <a:xfrm>
              <a:off x="7164288" y="3573016"/>
              <a:ext cx="792088" cy="1512168"/>
            </a:xfrm>
            <a:prstGeom prst="rect">
              <a:avLst/>
            </a:prstGeom>
            <a:solidFill>
              <a:srgbClr val="CC6600"/>
            </a:solidFill>
            <a:ln>
              <a:solidFill>
                <a:srgbClr val="FF9933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GB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08304" y="4005064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Au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35896" y="3573016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60032" y="3573016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43" name="Curved Up Arrow 42"/>
          <p:cNvSpPr/>
          <p:nvPr/>
        </p:nvSpPr>
        <p:spPr bwMode="auto">
          <a:xfrm>
            <a:off x="3347864" y="4077072"/>
            <a:ext cx="648072" cy="216024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4" name="Curved Up Arrow 43"/>
          <p:cNvSpPr/>
          <p:nvPr/>
        </p:nvSpPr>
        <p:spPr bwMode="auto">
          <a:xfrm>
            <a:off x="5004048" y="4077072"/>
            <a:ext cx="648072" cy="216024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3861098" y="2139078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V="1">
            <a:off x="3995936" y="4651394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3995936" y="5013176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3995936" y="1628800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3995936" y="1268760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Oval 49"/>
          <p:cNvSpPr/>
          <p:nvPr/>
        </p:nvSpPr>
        <p:spPr bwMode="auto">
          <a:xfrm>
            <a:off x="4499992" y="4941168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139952" y="4942909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499992" y="4581128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139952" y="4582869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99992" y="400506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139952" y="4006805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91680" y="3429000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m</a:t>
            </a:r>
            <a:r>
              <a:rPr lang="en-GB" sz="2200" dirty="0">
                <a:solidFill>
                  <a:prstClr val="black"/>
                </a:solidFill>
                <a:latin typeface="Arial"/>
                <a:cs typeface="Arial" pitchFamily="34" charset="0"/>
              </a:rPr>
              <a:t>1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b="11828"/>
          <a:stretch/>
        </p:blipFill>
        <p:spPr>
          <a:xfrm>
            <a:off x="3635896" y="1957724"/>
            <a:ext cx="1512168" cy="2911436"/>
          </a:xfrm>
          <a:prstGeom prst="rect">
            <a:avLst/>
          </a:prstGeom>
        </p:spPr>
      </p:pic>
      <p:sp>
        <p:nvSpPr>
          <p:cNvPr id="58" name="Curved Up Arrow 57"/>
          <p:cNvSpPr/>
          <p:nvPr/>
        </p:nvSpPr>
        <p:spPr bwMode="auto">
          <a:xfrm>
            <a:off x="2195736" y="4075330"/>
            <a:ext cx="1800200" cy="212513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59" name="Curved Up Arrow 58"/>
          <p:cNvSpPr/>
          <p:nvPr/>
        </p:nvSpPr>
        <p:spPr bwMode="auto">
          <a:xfrm>
            <a:off x="4983458" y="3972787"/>
            <a:ext cx="2396853" cy="312199"/>
          </a:xfrm>
          <a:prstGeom prst="curved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5292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85185E-6 L -0.14566 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0.19306 0.005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8" grpId="0" animBg="1"/>
      <p:bldP spid="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 bwMode="auto">
          <a:xfrm>
            <a:off x="4729100" y="5651651"/>
            <a:ext cx="4347299" cy="916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Master equation</a:t>
            </a:r>
            <a:endParaRPr lang="en-US" sz="2800" baseline="-250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9262"/>
          <a:stretch/>
        </p:blipFill>
        <p:spPr>
          <a:xfrm>
            <a:off x="689637" y="1247977"/>
            <a:ext cx="1944216" cy="544943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1579" y="1218812"/>
            <a:ext cx="3390900" cy="508000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3" name="Straight Arrow Connector 2"/>
          <p:cNvCxnSpPr/>
          <p:nvPr/>
        </p:nvCxnSpPr>
        <p:spPr bwMode="auto">
          <a:xfrm flipH="1">
            <a:off x="3756992" y="3529920"/>
            <a:ext cx="9721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5896253" y="6024769"/>
            <a:ext cx="51707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6452302" y="5743068"/>
            <a:ext cx="2624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Occupation probability of state </a:t>
            </a:r>
            <a:r>
              <a:rPr lang="en-GB" sz="2000" i="1" dirty="0" smtClean="0"/>
              <a:t>m</a:t>
            </a:r>
            <a:endParaRPr lang="en-GB" sz="2000" i="1" dirty="0"/>
          </a:p>
        </p:txBody>
      </p:sp>
      <p:sp>
        <p:nvSpPr>
          <p:cNvPr id="73" name="TextBox 72"/>
          <p:cNvSpPr txBox="1"/>
          <p:nvPr/>
        </p:nvSpPr>
        <p:spPr>
          <a:xfrm>
            <a:off x="853021" y="2014844"/>
            <a:ext cx="8223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We consider transitions between a discrete set of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Initial states has energy </a:t>
            </a:r>
            <a:r>
              <a:rPr lang="en-GB" sz="2000" i="1" dirty="0" err="1" smtClean="0"/>
              <a:t>E</a:t>
            </a:r>
            <a:r>
              <a:rPr lang="en-GB" sz="2000" i="1" baseline="-25000" dirty="0" err="1" smtClean="0"/>
              <a:t>i</a:t>
            </a:r>
            <a:r>
              <a:rPr lang="en-GB" sz="2000" i="1" dirty="0" smtClean="0"/>
              <a:t>, the final state has energy </a:t>
            </a:r>
            <a:r>
              <a:rPr lang="en-GB" sz="2000" i="1" dirty="0" err="1" smtClean="0"/>
              <a:t>E</a:t>
            </a:r>
            <a:r>
              <a:rPr lang="en-GB" sz="2000" i="1" baseline="-25000" dirty="0" err="1" smtClean="0"/>
              <a:t>f</a:t>
            </a:r>
            <a:r>
              <a:rPr lang="en-GB" sz="2000" i="1" dirty="0" smtClean="0"/>
              <a:t>.</a:t>
            </a:r>
            <a:endParaRPr lang="en-GB" sz="2000" i="1" dirty="0"/>
          </a:p>
        </p:txBody>
      </p:sp>
      <p:sp>
        <p:nvSpPr>
          <p:cNvPr id="74" name="CustomShape 10"/>
          <p:cNvSpPr/>
          <p:nvPr/>
        </p:nvSpPr>
        <p:spPr>
          <a:xfrm>
            <a:off x="2803005" y="2779002"/>
            <a:ext cx="2448000" cy="425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b="1" dirty="0">
                <a:solidFill>
                  <a:srgbClr val="32AE51"/>
                </a:solidFill>
                <a:latin typeface="Arial"/>
                <a:cs typeface="Arial" pitchFamily="34" charset="0"/>
              </a:rPr>
              <a:t>Transition rates</a:t>
            </a:r>
            <a:endParaRPr sz="2200" dirty="0">
              <a:solidFill>
                <a:srgbClr val="32AE51"/>
              </a:solidFill>
              <a:latin typeface="Symbol" pitchFamily="18" charset="2"/>
              <a:cs typeface="Arial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761552" y="5786932"/>
            <a:ext cx="1060342" cy="725913"/>
            <a:chOff x="878815" y="5442092"/>
            <a:chExt cx="1060342" cy="72591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" r="76884"/>
            <a:stretch/>
          </p:blipFill>
          <p:spPr>
            <a:xfrm>
              <a:off x="878815" y="5442092"/>
              <a:ext cx="1060342" cy="725913"/>
            </a:xfrm>
            <a:prstGeom prst="rect">
              <a:avLst/>
            </a:prstGeom>
            <a:ln>
              <a:noFill/>
            </a:ln>
          </p:spPr>
        </p:pic>
        <p:sp>
          <p:nvSpPr>
            <p:cNvPr id="75" name="Rectangle 74"/>
            <p:cNvSpPr/>
            <p:nvPr/>
          </p:nvSpPr>
          <p:spPr bwMode="auto">
            <a:xfrm>
              <a:off x="1038225" y="5557837"/>
              <a:ext cx="127495" cy="7492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sp>
        <p:nvSpPr>
          <p:cNvPr id="77" name="CustomShape 10"/>
          <p:cNvSpPr/>
          <p:nvPr/>
        </p:nvSpPr>
        <p:spPr>
          <a:xfrm>
            <a:off x="5566027" y="5226131"/>
            <a:ext cx="2787348" cy="425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b="1" dirty="0" smtClean="0">
                <a:solidFill>
                  <a:srgbClr val="32AE51"/>
                </a:solidFill>
                <a:latin typeface="Arial"/>
                <a:cs typeface="Arial" pitchFamily="34" charset="0"/>
              </a:rPr>
              <a:t>What do we need?</a:t>
            </a:r>
            <a:endParaRPr sz="2200" dirty="0">
              <a:solidFill>
                <a:srgbClr val="32AE51"/>
              </a:solidFill>
              <a:latin typeface="Symbol" pitchFamily="18" charset="2"/>
              <a:cs typeface="Arial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365140" y="4624193"/>
            <a:ext cx="1440160" cy="1944216"/>
            <a:chOff x="5436096" y="3429000"/>
            <a:chExt cx="1440160" cy="1944216"/>
          </a:xfrm>
        </p:grpSpPr>
        <p:grpSp>
          <p:nvGrpSpPr>
            <p:cNvPr id="80" name="Group 79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2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40804" y="4624193"/>
            <a:ext cx="1296144" cy="1944216"/>
            <a:chOff x="2411760" y="3429000"/>
            <a:chExt cx="1296144" cy="1944216"/>
          </a:xfrm>
        </p:grpSpPr>
        <p:grpSp>
          <p:nvGrpSpPr>
            <p:cNvPr id="85" name="Group 84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2411760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1</a:t>
              </a:r>
            </a:p>
          </p:txBody>
        </p:sp>
      </p:grpSp>
      <p:cxnSp>
        <p:nvCxnSpPr>
          <p:cNvPr id="89" name="Straight Connector 88"/>
          <p:cNvCxnSpPr/>
          <p:nvPr/>
        </p:nvCxnSpPr>
        <p:spPr bwMode="auto">
          <a:xfrm flipV="1">
            <a:off x="1996988" y="5272265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 flipV="1">
            <a:off x="1996988" y="4228309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124780" y="4048129"/>
            <a:ext cx="0" cy="2592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2" name="TextBox 91"/>
          <p:cNvSpPr txBox="1"/>
          <p:nvPr/>
        </p:nvSpPr>
        <p:spPr>
          <a:xfrm rot="16200000">
            <a:off x="-739896" y="5128829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636948" y="4768209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05100" y="4768209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2357028" y="5201998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844860" y="5056241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Group 96"/>
          <p:cNvGrpSpPr/>
          <p:nvPr/>
        </p:nvGrpSpPr>
        <p:grpSpPr>
          <a:xfrm>
            <a:off x="1420924" y="5488289"/>
            <a:ext cx="648072" cy="792088"/>
            <a:chOff x="2051720" y="4581128"/>
            <a:chExt cx="648072" cy="792088"/>
          </a:xfrm>
        </p:grpSpPr>
        <p:sp>
          <p:nvSpPr>
            <p:cNvPr id="98" name="TextBox 97"/>
            <p:cNvSpPr txBox="1"/>
            <p:nvPr/>
          </p:nvSpPr>
          <p:spPr>
            <a:xfrm>
              <a:off x="2051720" y="4581128"/>
              <a:ext cx="64807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8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H</a:t>
              </a:r>
              <a:r>
                <a:rPr lang="en-GB" sz="2800" baseline="-250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T</a:t>
              </a:r>
              <a:endParaRPr lang="en-GB" sz="2800" baseline="-250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9" name="Left-Right Arrow 98"/>
            <p:cNvSpPr/>
            <p:nvPr/>
          </p:nvSpPr>
          <p:spPr bwMode="auto">
            <a:xfrm>
              <a:off x="2051720" y="5157192"/>
              <a:ext cx="576064" cy="216024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GB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933092" y="5515116"/>
            <a:ext cx="648072" cy="765261"/>
            <a:chOff x="3563888" y="4607955"/>
            <a:chExt cx="648072" cy="765261"/>
          </a:xfrm>
        </p:grpSpPr>
        <p:sp>
          <p:nvSpPr>
            <p:cNvPr id="101" name="TextBox 100"/>
            <p:cNvSpPr txBox="1"/>
            <p:nvPr/>
          </p:nvSpPr>
          <p:spPr>
            <a:xfrm>
              <a:off x="3563888" y="4607955"/>
              <a:ext cx="64807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8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H</a:t>
              </a:r>
              <a:r>
                <a:rPr lang="en-GB" sz="2800" baseline="-25000" dirty="0" smtClean="0">
                  <a:solidFill>
                    <a:srgbClr val="0000FF"/>
                  </a:solidFill>
                  <a:latin typeface="Arial"/>
                  <a:cs typeface="Arial" pitchFamily="34" charset="0"/>
                </a:rPr>
                <a:t>T</a:t>
              </a:r>
              <a:endParaRPr lang="en-GB" sz="2800" baseline="-25000" dirty="0">
                <a:solidFill>
                  <a:srgbClr val="0000FF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2" name="Left-Right Arrow 101"/>
            <p:cNvSpPr/>
            <p:nvPr/>
          </p:nvSpPr>
          <p:spPr bwMode="auto">
            <a:xfrm>
              <a:off x="3635896" y="5157192"/>
              <a:ext cx="576064" cy="216024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GB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5124" y="3313729"/>
            <a:ext cx="3851947" cy="63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04" y="3194234"/>
            <a:ext cx="3118243" cy="765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471751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48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Occupation and current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14122" y="3615359"/>
            <a:ext cx="1440160" cy="1944216"/>
            <a:chOff x="5436096" y="3429000"/>
            <a:chExt cx="1440160" cy="1944216"/>
          </a:xfrm>
        </p:grpSpPr>
        <p:grpSp>
          <p:nvGrpSpPr>
            <p:cNvPr id="11" name="Group 10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err="1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baseline="-25000" dirty="0" err="1">
                  <a:solidFill>
                    <a:prstClr val="black"/>
                  </a:solidFill>
                  <a:latin typeface="Arial"/>
                  <a:cs typeface="Arial" pitchFamily="34" charset="0"/>
                </a:rPr>
                <a:t>R</a:t>
              </a:r>
              <a:endParaRPr lang="en-GB" sz="2200" baseline="-25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9786" y="3615359"/>
            <a:ext cx="1296144" cy="1944216"/>
            <a:chOff x="2411760" y="3429000"/>
            <a:chExt cx="1296144" cy="1944216"/>
          </a:xfrm>
        </p:grpSpPr>
        <p:grpSp>
          <p:nvGrpSpPr>
            <p:cNvPr id="16" name="Group 15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411760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baseline="-25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L</a:t>
              </a:r>
              <a:endParaRPr lang="en-GB" sz="2200" baseline="-25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 bwMode="auto">
          <a:xfrm flipV="1">
            <a:off x="2045970" y="4263431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2045970" y="2461490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89786" y="1095079"/>
            <a:ext cx="0" cy="48245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 rot="16200000">
            <a:off x="-474890" y="3111884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5930" y="37593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2074" y="37593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839124" y="2325437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30" y="1443986"/>
            <a:ext cx="3456384" cy="2589633"/>
          </a:xfrm>
          <a:prstGeom prst="rect">
            <a:avLst/>
          </a:prstGeom>
          <a:solidFill>
            <a:srgbClr val="A7FFB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27"/>
          <p:cNvSpPr/>
          <p:nvPr/>
        </p:nvSpPr>
        <p:spPr bwMode="auto">
          <a:xfrm>
            <a:off x="2406010" y="419316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158538" y="2524106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1994" y="5703591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V=0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253882" y="4191423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893842" y="4047407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142314" y="3687367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 Rounded MT Bold"/>
                <a:cs typeface="Symbol" charset="2"/>
              </a:rPr>
              <a:t>EF</a:t>
            </a:r>
            <a:endParaRPr lang="en-GB" sz="2200" dirty="0">
              <a:solidFill>
                <a:prstClr val="black"/>
              </a:solidFill>
              <a:latin typeface="Arial Rounded MT Bold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64580" y="5415559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V≠0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6"/>
          <a:stretch>
            <a:fillRect/>
          </a:stretch>
        </p:blipFill>
        <p:spPr>
          <a:xfrm>
            <a:off x="4499992" y="5805264"/>
            <a:ext cx="4242722" cy="864486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pic>
        <p:nvPicPr>
          <p:cNvPr id="36" name="Picture 35"/>
          <p:cNvPicPr/>
          <p:nvPr/>
        </p:nvPicPr>
        <p:blipFill>
          <a:blip r:embed="rId7"/>
          <a:stretch>
            <a:fillRect/>
          </a:stretch>
        </p:blipFill>
        <p:spPr>
          <a:xfrm>
            <a:off x="4504396" y="4569720"/>
            <a:ext cx="4218448" cy="884473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6597"/>
              </p:ext>
            </p:extLst>
          </p:nvPr>
        </p:nvGraphicFramePr>
        <p:xfrm>
          <a:off x="2086072" y="4245623"/>
          <a:ext cx="796452" cy="46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2" name="Equation" r:id="rId8" imgW="393480" imgH="228600" progId="Equation.DSMT4">
                  <p:embed/>
                </p:oleObj>
              </mc:Choice>
              <mc:Fallback>
                <p:oleObj name="Equation" r:id="rId8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86072" y="4245623"/>
                        <a:ext cx="796452" cy="46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202361"/>
              </p:ext>
            </p:extLst>
          </p:nvPr>
        </p:nvGraphicFramePr>
        <p:xfrm>
          <a:off x="2062163" y="2390775"/>
          <a:ext cx="7699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3" name="Equation" r:id="rId10" imgW="380880" imgH="228600" progId="Equation.DSMT4">
                  <p:embed/>
                </p:oleObj>
              </mc:Choice>
              <mc:Fallback>
                <p:oleObj name="Equation" r:id="rId10" imgW="380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62163" y="2390775"/>
                        <a:ext cx="769937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3353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1.66667E-6 -0.02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L -3.33333E-6 0.021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4 -2.22222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2546 L -1.66667E-6 -0.070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6 L 0.0007 0.05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-2.22222E-6 C 0.05695 0.0007 0.0665 0.00139 0.07136 -0.01597 C 0.07622 -0.03356 0.07483 -0.08148 0.07622 -0.10393 C 0.07761 -0.12639 0.06962 -0.1419 0.07969 -0.15023 C 0.08976 -0.15856 0.11337 -0.15602 0.13716 -0.15347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7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023 L 0.14184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1260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/>
      <p:bldP spid="31" grpId="0" animBg="1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023002" y="2311964"/>
            <a:ext cx="2304256" cy="14401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39026" y="231196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Steady state: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82569" y="2844741"/>
            <a:ext cx="1845534" cy="725913"/>
            <a:chOff x="6110842" y="4577037"/>
            <a:chExt cx="1845534" cy="72591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59768"/>
            <a:stretch/>
          </p:blipFill>
          <p:spPr>
            <a:xfrm>
              <a:off x="6110842" y="4577037"/>
              <a:ext cx="1845534" cy="725913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</p:pic>
        <p:sp>
          <p:nvSpPr>
            <p:cNvPr id="38" name="Rectangle 37"/>
            <p:cNvSpPr/>
            <p:nvPr/>
          </p:nvSpPr>
          <p:spPr bwMode="auto">
            <a:xfrm>
              <a:off x="7380312" y="4641351"/>
              <a:ext cx="576064" cy="6598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380312" y="464135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</p:grpSp>
      <p:pic>
        <p:nvPicPr>
          <p:cNvPr id="43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642448" y="1137869"/>
            <a:ext cx="4734360" cy="890280"/>
          </a:xfrm>
          <a:prstGeom prst="rect">
            <a:avLst/>
          </a:prstGeom>
          <a:ln w="381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err="1" smtClean="0"/>
              <a:t>Pauly</a:t>
            </a:r>
            <a:r>
              <a:rPr lang="en-US" sz="2800" dirty="0" smtClean="0"/>
              <a:t> Master Equation </a:t>
            </a:r>
            <a:endParaRPr lang="en-US" sz="2800" baseline="-250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448" y="4831320"/>
            <a:ext cx="5214149" cy="936465"/>
          </a:xfrm>
          <a:prstGeom prst="rect">
            <a:avLst/>
          </a:prstGeom>
          <a:ln w="381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CustomShape 9"/>
          <p:cNvSpPr/>
          <p:nvPr/>
        </p:nvSpPr>
        <p:spPr>
          <a:xfrm>
            <a:off x="3282569" y="4237156"/>
            <a:ext cx="2448000" cy="4255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b="1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Total current</a:t>
            </a:r>
            <a:endParaRPr sz="2200" dirty="0">
              <a:solidFill>
                <a:srgbClr val="5BD078">
                  <a:lumMod val="75000"/>
                </a:srgbClr>
              </a:solidFill>
              <a:latin typeface="Symbol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58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First order in </a:t>
            </a:r>
            <a:r>
              <a:rPr lang="en-US" sz="2800" i="1" dirty="0" smtClean="0"/>
              <a:t>H</a:t>
            </a:r>
            <a:r>
              <a:rPr lang="en-US" sz="2800" baseline="-25000" dirty="0" smtClean="0"/>
              <a:t>T</a:t>
            </a:r>
            <a:r>
              <a:rPr lang="en-US" sz="2800" dirty="0" smtClean="0"/>
              <a:t>: sequential tunneling</a:t>
            </a:r>
            <a:endParaRPr lang="en-US" sz="2800" baseline="-25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760135" y="4077072"/>
            <a:ext cx="1440160" cy="1944216"/>
            <a:chOff x="5436096" y="3429000"/>
            <a:chExt cx="1440160" cy="1944216"/>
          </a:xfrm>
        </p:grpSpPr>
        <p:grpSp>
          <p:nvGrpSpPr>
            <p:cNvPr id="5" name="Group 4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dirty="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2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5799" y="4077072"/>
            <a:ext cx="1296144" cy="1944216"/>
            <a:chOff x="2411760" y="3429000"/>
            <a:chExt cx="1296144" cy="1944216"/>
          </a:xfrm>
        </p:grpSpPr>
        <p:grpSp>
          <p:nvGrpSpPr>
            <p:cNvPr id="12" name="Group 11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dirty="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411760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1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 bwMode="auto">
          <a:xfrm flipV="1">
            <a:off x="2391983" y="4726885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2391983" y="3715290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735799" y="3645024"/>
            <a:ext cx="0" cy="273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16200000">
            <a:off x="-128877" y="5085764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31943" y="4221088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00095" y="4221088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85137" y="2787150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03" y="1556792"/>
            <a:ext cx="3456384" cy="2589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23"/>
          <p:cNvSpPr/>
          <p:nvPr/>
        </p:nvSpPr>
        <p:spPr bwMode="auto">
          <a:xfrm>
            <a:off x="2896039" y="4656618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144511" y="2636912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8007" y="6165304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V=0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599895" y="4653136"/>
            <a:ext cx="144016" cy="14227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1239855" y="4509120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488327" y="4149080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 Rounded MT Bold"/>
                <a:cs typeface="Symbol" charset="2"/>
              </a:rPr>
              <a:t>EF</a:t>
            </a:r>
            <a:endParaRPr lang="en-GB" sz="2200" dirty="0">
              <a:solidFill>
                <a:prstClr val="black"/>
              </a:solidFill>
              <a:latin typeface="Arial Rounded MT Bold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10593" y="5877272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V≠0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00295" y="5229200"/>
            <a:ext cx="3240360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N</a:t>
            </a: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on-coherent </a:t>
            </a:r>
          </a:p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(hopping transport)</a:t>
            </a:r>
          </a:p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 or sequential tunnelling</a:t>
            </a:r>
            <a:endParaRPr lang="en-GB" sz="2200" dirty="0">
              <a:solidFill>
                <a:srgbClr val="5BD078">
                  <a:lumMod val="75000"/>
                </a:srgbClr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1599895" y="4653136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751" y="1484784"/>
            <a:ext cx="3771900" cy="59690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99" y="2230922"/>
            <a:ext cx="2952328" cy="968733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35" name="Rectangle 34"/>
          <p:cNvSpPr/>
          <p:nvPr/>
        </p:nvSpPr>
        <p:spPr bwMode="auto">
          <a:xfrm>
            <a:off x="339755" y="1510843"/>
            <a:ext cx="775861" cy="4059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dirty="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647" y="152012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20184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4.72222E-6 -0.02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5.55556E-7 0.021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02546 L 4.72222E-6 -0.0703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2107 L 0.0007 0.058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8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0474 2.59259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03559 -0.03866 C 0.04305 -0.04745 0.05434 -0.05208 0.06597 -0.05208 C 0.07934 -0.05208 0.08993 -0.04745 0.0974 -0.03866 L 0.13351 -1.85185E-6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03351 -0.03148 C 0.04045 -0.03866 0.05087 -0.04259 0.06198 -0.04259 C 0.07448 -0.04259 0.08472 -0.03866 0.09167 -0.03148 L 0.12587 1.11111E-6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5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2.59259E-6 C 0.05695 0.00069 0.0665 0.00139 0.07136 -0.01597 C 0.07622 -0.03334 0.07483 -0.08148 0.07622 -0.10417 C 0.07761 -0.12662 0.06962 -0.14213 0.07969 -0.15047 C 0.08976 -0.1588 0.11337 -0.15625 0.13716 -0.15371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780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/>
      <p:bldP spid="30" grpId="0"/>
      <p:bldP spid="32" grpId="0" animBg="1"/>
      <p:bldP spid="3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Second order </a:t>
            </a:r>
            <a:r>
              <a:rPr lang="en-US" sz="2800" dirty="0"/>
              <a:t>in </a:t>
            </a:r>
            <a:r>
              <a:rPr lang="en-US" sz="2800" i="1" dirty="0"/>
              <a:t>H</a:t>
            </a:r>
            <a:r>
              <a:rPr lang="en-US" sz="2800" baseline="-25000" dirty="0"/>
              <a:t>T</a:t>
            </a:r>
            <a:r>
              <a:rPr lang="en-US" sz="2800" dirty="0"/>
              <a:t>: </a:t>
            </a:r>
            <a:r>
              <a:rPr lang="en-US" sz="2800" dirty="0" smtClean="0"/>
              <a:t>co-tunneling</a:t>
            </a:r>
            <a:endParaRPr lang="en-US" sz="2800" baseline="-25000" dirty="0" smtClean="0"/>
          </a:p>
        </p:txBody>
      </p:sp>
      <p:sp>
        <p:nvSpPr>
          <p:cNvPr id="5" name="Freeform 4"/>
          <p:cNvSpPr/>
          <p:nvPr/>
        </p:nvSpPr>
        <p:spPr>
          <a:xfrm>
            <a:off x="2420938" y="2139078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0132" y="5804103"/>
            <a:ext cx="324036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coherent or </a:t>
            </a:r>
            <a:r>
              <a:rPr lang="en-GB" sz="2200" dirty="0" err="1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tunneling</a:t>
            </a:r>
            <a:endParaRPr lang="en-GB" sz="2200" dirty="0" smtClean="0">
              <a:solidFill>
                <a:srgbClr val="5BD078">
                  <a:lumMod val="75000"/>
                </a:srgbClr>
              </a:solidFill>
              <a:latin typeface="Arial"/>
              <a:cs typeface="Arial" pitchFamily="34" charset="0"/>
            </a:endParaRPr>
          </a:p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transport</a:t>
            </a:r>
            <a:endParaRPr lang="en-GB" sz="2200" dirty="0">
              <a:solidFill>
                <a:srgbClr val="5BD078">
                  <a:lumMod val="75000"/>
                </a:srgbClr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0801" y="2413687"/>
            <a:ext cx="1440160" cy="1944216"/>
            <a:chOff x="5436096" y="3429000"/>
            <a:chExt cx="1440160" cy="1944216"/>
          </a:xfrm>
        </p:grpSpPr>
        <p:grpSp>
          <p:nvGrpSpPr>
            <p:cNvPr id="8" name="Group 7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2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76465" y="2413687"/>
            <a:ext cx="1296144" cy="1944216"/>
            <a:chOff x="2411760" y="3429000"/>
            <a:chExt cx="1296144" cy="1944216"/>
          </a:xfrm>
        </p:grpSpPr>
        <p:grpSp>
          <p:nvGrpSpPr>
            <p:cNvPr id="15" name="Group 14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411760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1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 bwMode="auto">
          <a:xfrm flipV="1">
            <a:off x="3832649" y="3063500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3832649" y="2051905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176465" y="1981639"/>
            <a:ext cx="0" cy="273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6200000">
            <a:off x="1311789" y="3422379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72609" y="2557703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40761" y="2557703"/>
            <a:ext cx="3600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336705" y="2993233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040561" y="2989751"/>
            <a:ext cx="144016" cy="14227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680521" y="2845735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928993" y="2485695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 Rounded MT Bold"/>
                <a:cs typeface="Symbol" charset="2"/>
              </a:rPr>
              <a:t>EF</a:t>
            </a:r>
            <a:endParaRPr lang="en-GB" sz="2200" dirty="0">
              <a:solidFill>
                <a:prstClr val="black"/>
              </a:solidFill>
              <a:latin typeface="Arial Rounded MT Bold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51259" y="4213887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V≠0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040561" y="2989751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040561" y="2989751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2644" y="1029840"/>
            <a:ext cx="748812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US" sz="2200" dirty="0">
                <a:latin typeface="Arial"/>
                <a:cs typeface="Arial" pitchFamily="34" charset="0"/>
              </a:rPr>
              <a:t>T</a:t>
            </a:r>
            <a:r>
              <a:rPr lang="en-GB" sz="2200" dirty="0" smtClean="0">
                <a:latin typeface="Arial"/>
                <a:cs typeface="Arial" pitchFamily="34" charset="0"/>
              </a:rPr>
              <a:t>wo particle process:</a:t>
            </a:r>
          </a:p>
          <a:p>
            <a:pPr algn="ctr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srgbClr val="5BD078">
                    <a:lumMod val="75000"/>
                  </a:srgbClr>
                </a:solidFill>
                <a:latin typeface="Arial"/>
                <a:cs typeface="Arial" pitchFamily="34" charset="0"/>
              </a:rPr>
              <a:t> initial state         intermediate state          final state</a:t>
            </a:r>
            <a:endParaRPr lang="en-GB" sz="2200" dirty="0">
              <a:solidFill>
                <a:srgbClr val="5BD078">
                  <a:lumMod val="75000"/>
                </a:srgbClr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2672966" y="1640068"/>
            <a:ext cx="4035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5668853" y="1640068"/>
            <a:ext cx="40359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8270650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4.16667E-6 -0.047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00017 0.047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6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03576 -0.05463 C 0.04323 -0.06713 0.05451 -0.07338 0.06614 -0.07338 C 0.07951 -0.07338 0.09028 -0.06713 0.09774 -0.05463 L 0.13368 7.40741E-7 " pathEditMode="relative" rAng="0" ptsTypes="AAA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-36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0.03767 -0.07778 C 0.04566 -0.09514 0.05764 -0.10486 0.06996 -0.10486 C 0.0842 -0.10486 0.09548 -0.09514 0.10347 -0.07778 L 0.14149 3.7037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0.27569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9" grpId="0"/>
      <p:bldP spid="30" grpId="0" animBg="1"/>
      <p:bldP spid="30" grpId="1" animBg="1"/>
      <p:bldP spid="30" grpId="2" animBg="1"/>
      <p:bldP spid="31" grpId="0" animBg="1"/>
      <p:bldP spid="3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" y="1371600"/>
            <a:ext cx="9144000" cy="3086100"/>
          </a:xfrm>
        </p:spPr>
        <p:txBody>
          <a:bodyPr lIns="35717" tIns="35717" rIns="35717" bIns="35717" anchor="ctr">
            <a:normAutofit/>
          </a:bodyPr>
          <a:lstStyle/>
          <a:p>
            <a:pPr algn="ctr"/>
            <a:r>
              <a:rPr lang="en-IE" b="1" dirty="0" smtClean="0">
                <a:ea typeface="ヒラギノ角ゴ Pro W6"/>
                <a:cs typeface="ヒラギノ角ゴ Pro W6"/>
              </a:rPr>
              <a:t>What do we need from DFT?</a:t>
            </a:r>
            <a:br>
              <a:rPr lang="en-IE" b="1" dirty="0" smtClean="0">
                <a:ea typeface="ヒラギノ角ゴ Pro W6"/>
                <a:cs typeface="ヒラギノ角ゴ Pro W6"/>
              </a:rPr>
            </a:br>
            <a:r>
              <a:rPr lang="en-IE" sz="4000" dirty="0" smtClean="0">
                <a:ea typeface="ヒラギノ角ゴ Pro W6"/>
                <a:cs typeface="ヒラギノ角ゴ Pro W6"/>
              </a:rPr>
              <a:t/>
            </a:r>
            <a:br>
              <a:rPr lang="en-IE" sz="4000" dirty="0" smtClean="0">
                <a:ea typeface="ヒラギノ角ゴ Pro W6"/>
                <a:cs typeface="ヒラギノ角ゴ Pro W6"/>
              </a:rPr>
            </a:br>
            <a:r>
              <a:rPr lang="en-IE" sz="4000" dirty="0" smtClean="0">
                <a:ea typeface="ヒラギノ角ゴ Pro W6"/>
                <a:cs typeface="ヒラギノ角ゴ Pro W6"/>
              </a:rPr>
              <a:t>1)Coupling constants to electrodes</a:t>
            </a:r>
            <a:br>
              <a:rPr lang="en-IE" sz="4000" dirty="0" smtClean="0">
                <a:ea typeface="ヒラギノ角ゴ Pro W6"/>
                <a:cs typeface="ヒラギノ角ゴ Pro W6"/>
              </a:rPr>
            </a:br>
            <a:r>
              <a:rPr lang="en-IE" sz="4000" dirty="0" smtClean="0">
                <a:ea typeface="ヒラギノ角ゴ Pro W6"/>
                <a:cs typeface="ヒラギノ角ゴ Pro W6"/>
              </a:rPr>
              <a:t>2)Total </a:t>
            </a:r>
            <a:r>
              <a:rPr lang="en-IE" sz="4000" dirty="0">
                <a:ea typeface="ヒラギノ角ゴ Pro W6"/>
                <a:cs typeface="ヒラギノ角ゴ Pro W6"/>
              </a:rPr>
              <a:t>energy differences</a:t>
            </a:r>
            <a:endParaRPr lang="en-US" sz="4000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3532627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How to change the distance?</a:t>
            </a:r>
            <a:endParaRPr lang="en-US" sz="2800" baseline="-25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55" y="4305266"/>
            <a:ext cx="3822797" cy="2035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59575"/>
            <a:ext cx="3744416" cy="2119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59575"/>
            <a:ext cx="3679593" cy="2082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5" y="4026210"/>
            <a:ext cx="4583196" cy="259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71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1)Extract 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smtClean="0"/>
              <a:t> and 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 dirty="0" smtClean="0"/>
              <a:t> from </a:t>
            </a:r>
            <a:r>
              <a:rPr lang="en-US" sz="2800" dirty="0" err="1" smtClean="0"/>
              <a:t>Smeagol</a:t>
            </a:r>
            <a:r>
              <a:rPr lang="en-US" sz="2800" dirty="0" smtClean="0"/>
              <a:t>:</a:t>
            </a:r>
            <a:endParaRPr lang="en-US" sz="2800" baseline="-25000" dirty="0" smtClean="0"/>
          </a:p>
        </p:txBody>
      </p:sp>
      <p:pic>
        <p:nvPicPr>
          <p:cNvPr id="4" name="Picture 3" descr="getting_couplings_diagram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0240"/>
            <a:ext cx="3240360" cy="2987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4831"/>
          <a:stretch/>
        </p:blipFill>
        <p:spPr>
          <a:xfrm>
            <a:off x="2483768" y="4722519"/>
            <a:ext cx="4176464" cy="1902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57" y="1353627"/>
            <a:ext cx="2967637" cy="1679422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36733"/>
              </p:ext>
            </p:extLst>
          </p:nvPr>
        </p:nvGraphicFramePr>
        <p:xfrm>
          <a:off x="4053681" y="2006898"/>
          <a:ext cx="2323457" cy="89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8" imgW="1218960" imgH="469800" progId="Equation.DSMT4">
                  <p:embed/>
                </p:oleObj>
              </mc:Choice>
              <mc:Fallback>
                <p:oleObj name="Equation" r:id="rId8" imgW="1218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53681" y="2006898"/>
                        <a:ext cx="2323457" cy="89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24300" y="1414582"/>
            <a:ext cx="232345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FWHM=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</a:t>
            </a:r>
            <a:r>
              <a:rPr lang="en-GB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4754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2)Total energy differences</a:t>
            </a:r>
            <a:endParaRPr lang="en-US" sz="2800" baseline="-25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9559"/>
            <a:ext cx="5014831" cy="4972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1360" y="1918447"/>
            <a:ext cx="3998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Image charge model based on Constrained DFT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853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Let’s compare to experiment</a:t>
            </a:r>
            <a:endParaRPr lang="en-US" sz="2800" baseline="-25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57"/>
          <a:stretch/>
        </p:blipFill>
        <p:spPr>
          <a:xfrm>
            <a:off x="519257" y="4127244"/>
            <a:ext cx="2640158" cy="207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9796"/>
          <a:stretch/>
        </p:blipFill>
        <p:spPr>
          <a:xfrm>
            <a:off x="249255" y="1268760"/>
            <a:ext cx="2910160" cy="223134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231875" y="4077238"/>
            <a:ext cx="3307771" cy="2122250"/>
            <a:chOff x="3924300" y="4077238"/>
            <a:chExt cx="3307771" cy="21222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97" r="52721" b="-89"/>
            <a:stretch/>
          </p:blipFill>
          <p:spPr>
            <a:xfrm>
              <a:off x="3924300" y="5812627"/>
              <a:ext cx="2667988" cy="3868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21" t="4522" b="51565"/>
            <a:stretch/>
          </p:blipFill>
          <p:spPr>
            <a:xfrm>
              <a:off x="4318576" y="4077238"/>
              <a:ext cx="2913495" cy="179987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4190013" y="1145668"/>
            <a:ext cx="2667988" cy="2231342"/>
            <a:chOff x="4014167" y="1268760"/>
            <a:chExt cx="2667988" cy="22313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21" b="51775"/>
            <a:stretch/>
          </p:blipFill>
          <p:spPr>
            <a:xfrm>
              <a:off x="4014167" y="1268760"/>
              <a:ext cx="2667988" cy="192494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97" r="52721" b="-89"/>
            <a:stretch/>
          </p:blipFill>
          <p:spPr>
            <a:xfrm>
              <a:off x="4014167" y="3113241"/>
              <a:ext cx="2667988" cy="38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1340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09600" y="1828800"/>
            <a:ext cx="1600200" cy="3886200"/>
            <a:chOff x="288" y="768"/>
            <a:chExt cx="1008" cy="2448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8" y="768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3900" i="1" dirty="0">
                  <a:solidFill>
                    <a:srgbClr val="7BBC34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 dirty="0">
                  <a:solidFill>
                    <a:srgbClr val="7BBC34"/>
                  </a:solidFill>
                  <a:latin typeface="Helvetica Neue" pitchFamily="-112" charset="0"/>
                </a:rPr>
                <a:t>L</a:t>
              </a:r>
              <a:endParaRPr lang="en-US" sz="3900" i="1" dirty="0">
                <a:solidFill>
                  <a:srgbClr val="7BBC34"/>
                </a:solidFill>
                <a:latin typeface="Helvetica Neue" pitchFamily="-112" charset="0"/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84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762000" y="1828800"/>
            <a:ext cx="3189288" cy="3886200"/>
            <a:chOff x="-576" y="768"/>
            <a:chExt cx="2009" cy="2448"/>
          </a:xfrm>
        </p:grpSpPr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-5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-103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AutoShape 9"/>
            <p:cNvSpPr>
              <a:spLocks noChangeArrowheads="1"/>
            </p:cNvSpPr>
            <p:nvPr/>
          </p:nvSpPr>
          <p:spPr bwMode="auto">
            <a:xfrm>
              <a:off x="377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281" y="768"/>
              <a:ext cx="1152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H</a:t>
              </a:r>
              <a:r>
                <a:rPr lang="en-US" sz="3900" i="1" baseline="-25000">
                  <a:solidFill>
                    <a:srgbClr val="000000"/>
                  </a:solidFill>
                  <a:latin typeface="Helvetica Neue" pitchFamily="-112" charset="0"/>
                </a:rPr>
                <a:t>L 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[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baseline="-25000">
                  <a:solidFill>
                    <a:srgbClr val="000000"/>
                  </a:solidFill>
                  <a:latin typeface="Helvetica Neue" pitchFamily="-112" charset="0"/>
                  <a:sym typeface="Symbol" pitchFamily="-112" charset="2"/>
                </a:rPr>
                <a:t>L 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]</a:t>
              </a:r>
            </a:p>
          </p:txBody>
        </p:sp>
      </p:grp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48768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 bwMode="auto">
          <a:xfrm>
            <a:off x="52578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60198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33528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Oval 15"/>
          <p:cNvSpPr>
            <a:spLocks noChangeArrowheads="1"/>
          </p:cNvSpPr>
          <p:nvPr/>
        </p:nvSpPr>
        <p:spPr bwMode="auto">
          <a:xfrm>
            <a:off x="38100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6"/>
          <p:cNvSpPr>
            <a:spLocks noChangeArrowheads="1"/>
          </p:cNvSpPr>
          <p:nvPr/>
        </p:nvSpPr>
        <p:spPr bwMode="auto">
          <a:xfrm>
            <a:off x="43434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AutoShape 17"/>
          <p:cNvSpPr>
            <a:spLocks noChangeArrowheads="1"/>
          </p:cNvSpPr>
          <p:nvPr/>
        </p:nvSpPr>
        <p:spPr bwMode="auto">
          <a:xfrm>
            <a:off x="15240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22860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2895600" y="6096000"/>
            <a:ext cx="25146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4038600" y="5410200"/>
            <a:ext cx="38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600" i="1">
                <a:solidFill>
                  <a:srgbClr val="000000"/>
                </a:solidFill>
                <a:latin typeface="Helvetica Neue" pitchFamily="-112" charset="0"/>
              </a:rPr>
              <a:t>I</a:t>
            </a: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4114800" y="1828800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900" i="1">
                <a:solidFill>
                  <a:srgbClr val="000000"/>
                </a:solidFill>
                <a:latin typeface="Helvetica Neue" pitchFamily="-112" charset="0"/>
              </a:rPr>
              <a:t>H</a:t>
            </a:r>
            <a:r>
              <a:rPr lang="en-US" sz="3900" i="1" baseline="-25000">
                <a:solidFill>
                  <a:srgbClr val="000000"/>
                </a:solidFill>
                <a:latin typeface="Helvetica Neue" pitchFamily="-112" charset="0"/>
              </a:rPr>
              <a:t>M </a:t>
            </a:r>
            <a:r>
              <a:rPr lang="en-US" sz="3900" i="1">
                <a:solidFill>
                  <a:srgbClr val="000000"/>
                </a:solidFill>
                <a:latin typeface="Helvetica Neue" pitchFamily="-112" charset="0"/>
              </a:rPr>
              <a:t>[</a:t>
            </a:r>
            <a:r>
              <a:rPr lang="en-US" sz="3900" i="1">
                <a:solidFill>
                  <a:srgbClr val="000000"/>
                </a:solidFill>
                <a:latin typeface="Helvetica Neue" pitchFamily="-112" charset="0"/>
                <a:sym typeface="Symbol" pitchFamily="-112" charset="2"/>
              </a:rPr>
              <a:t></a:t>
            </a:r>
            <a:r>
              <a:rPr lang="en-US" sz="3900" i="1">
                <a:solidFill>
                  <a:srgbClr val="000000"/>
                </a:solidFill>
                <a:latin typeface="Helvetica Neue" pitchFamily="-112" charset="0"/>
              </a:rPr>
              <a:t>]</a:t>
            </a:r>
          </a:p>
        </p:txBody>
      </p:sp>
      <p:sp>
        <p:nvSpPr>
          <p:cNvPr id="35" name="AutoShape 22"/>
          <p:cNvSpPr>
            <a:spLocks/>
          </p:cNvSpPr>
          <p:nvPr/>
        </p:nvSpPr>
        <p:spPr bwMode="auto">
          <a:xfrm rot="5400000" flipV="1">
            <a:off x="4724400" y="152400"/>
            <a:ext cx="381000" cy="5257800"/>
          </a:xfrm>
          <a:prstGeom prst="leftBrace">
            <a:avLst>
              <a:gd name="adj1" fmla="val 33669"/>
              <a:gd name="adj2" fmla="val 50000"/>
            </a:avLst>
          </a:prstGeom>
          <a:noFill/>
          <a:ln w="47625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2133600" y="18288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900" i="1">
                <a:solidFill>
                  <a:srgbClr val="000000"/>
                </a:solidFill>
                <a:latin typeface="Helvetica Neue" pitchFamily="-112" charset="0"/>
              </a:rPr>
              <a:t>+</a:t>
            </a:r>
          </a:p>
        </p:txBody>
      </p:sp>
      <p:sp>
        <p:nvSpPr>
          <p:cNvPr id="37" name="Text Box 24"/>
          <p:cNvSpPr txBox="1">
            <a:spLocks noChangeArrowheads="1"/>
          </p:cNvSpPr>
          <p:nvPr/>
        </p:nvSpPr>
        <p:spPr bwMode="auto">
          <a:xfrm>
            <a:off x="7086600" y="18288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900" i="1">
                <a:solidFill>
                  <a:srgbClr val="000000"/>
                </a:solidFill>
                <a:latin typeface="Helvetica Neue" pitchFamily="-112" charset="0"/>
              </a:rPr>
              <a:t>+</a:t>
            </a:r>
          </a:p>
        </p:txBody>
      </p:sp>
      <p:grpSp>
        <p:nvGrpSpPr>
          <p:cNvPr id="38" name="Group 25"/>
          <p:cNvGrpSpPr>
            <a:grpSpLocks/>
          </p:cNvGrpSpPr>
          <p:nvPr/>
        </p:nvGrpSpPr>
        <p:grpSpPr bwMode="auto">
          <a:xfrm>
            <a:off x="6781800" y="1828800"/>
            <a:ext cx="2971800" cy="3886200"/>
            <a:chOff x="4176" y="768"/>
            <a:chExt cx="1872" cy="2448"/>
          </a:xfrm>
        </p:grpSpPr>
        <p:sp>
          <p:nvSpPr>
            <p:cNvPr id="39" name="AutoShape 26"/>
            <p:cNvSpPr>
              <a:spLocks noChangeArrowheads="1"/>
            </p:cNvSpPr>
            <p:nvPr/>
          </p:nvSpPr>
          <p:spPr bwMode="auto">
            <a:xfrm>
              <a:off x="41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AutoShape 27"/>
            <p:cNvSpPr>
              <a:spLocks noChangeArrowheads="1"/>
            </p:cNvSpPr>
            <p:nvPr/>
          </p:nvSpPr>
          <p:spPr bwMode="auto">
            <a:xfrm>
              <a:off x="465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AutoShape 28"/>
            <p:cNvSpPr>
              <a:spLocks noChangeArrowheads="1"/>
            </p:cNvSpPr>
            <p:nvPr/>
          </p:nvSpPr>
          <p:spPr bwMode="auto">
            <a:xfrm>
              <a:off x="513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Text Box 29"/>
            <p:cNvSpPr txBox="1">
              <a:spLocks noChangeArrowheads="1"/>
            </p:cNvSpPr>
            <p:nvPr/>
          </p:nvSpPr>
          <p:spPr bwMode="auto">
            <a:xfrm>
              <a:off x="4608" y="768"/>
              <a:ext cx="11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H</a:t>
              </a:r>
              <a:r>
                <a:rPr lang="en-US" sz="3900" i="1" baseline="-25000">
                  <a:solidFill>
                    <a:srgbClr val="000000"/>
                  </a:solidFill>
                  <a:latin typeface="Helvetica Neue" pitchFamily="-112" charset="0"/>
                </a:rPr>
                <a:t>R 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[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baseline="-25000">
                  <a:solidFill>
                    <a:srgbClr val="000000"/>
                  </a:solidFill>
                  <a:latin typeface="Helvetica Neue" pitchFamily="-112" charset="0"/>
                  <a:sym typeface="Symbol" pitchFamily="-112" charset="2"/>
                </a:rPr>
                <a:t>R </a:t>
              </a:r>
              <a:r>
                <a:rPr lang="en-US" sz="3900" i="1">
                  <a:solidFill>
                    <a:srgbClr val="000000"/>
                  </a:solidFill>
                  <a:latin typeface="Helvetica Neue" pitchFamily="-112" charset="0"/>
                </a:rPr>
                <a:t>]</a:t>
              </a:r>
            </a:p>
          </p:txBody>
        </p:sp>
      </p:grpSp>
      <p:grpSp>
        <p:nvGrpSpPr>
          <p:cNvPr id="43" name="Group 30"/>
          <p:cNvGrpSpPr>
            <a:grpSpLocks/>
          </p:cNvGrpSpPr>
          <p:nvPr/>
        </p:nvGrpSpPr>
        <p:grpSpPr bwMode="auto">
          <a:xfrm>
            <a:off x="6781800" y="1828800"/>
            <a:ext cx="2057400" cy="3886200"/>
            <a:chOff x="4176" y="768"/>
            <a:chExt cx="1296" cy="2448"/>
          </a:xfrm>
        </p:grpSpPr>
        <p:sp>
          <p:nvSpPr>
            <p:cNvPr id="44" name="Text Box 31"/>
            <p:cNvSpPr txBox="1">
              <a:spLocks noChangeArrowheads="1"/>
            </p:cNvSpPr>
            <p:nvPr/>
          </p:nvSpPr>
          <p:spPr bwMode="auto">
            <a:xfrm>
              <a:off x="4896" y="768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3900" i="1">
                  <a:solidFill>
                    <a:srgbClr val="7BBC34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>
                  <a:solidFill>
                    <a:srgbClr val="7BBC34"/>
                  </a:solidFill>
                  <a:latin typeface="Helvetica Neue" pitchFamily="-112" charset="0"/>
                </a:rPr>
                <a:t>R</a:t>
              </a:r>
              <a:endParaRPr lang="en-US" sz="3900" i="1">
                <a:solidFill>
                  <a:srgbClr val="7BBC34"/>
                </a:solidFill>
                <a:latin typeface="Helvetica Neue" pitchFamily="-112" charset="0"/>
              </a:endParaRPr>
            </a:p>
          </p:txBody>
        </p:sp>
        <p:sp>
          <p:nvSpPr>
            <p:cNvPr id="45" name="AutoShape 32"/>
            <p:cNvSpPr>
              <a:spLocks noChangeArrowheads="1"/>
            </p:cNvSpPr>
            <p:nvPr/>
          </p:nvSpPr>
          <p:spPr bwMode="auto">
            <a:xfrm>
              <a:off x="41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152400" y="1076980"/>
            <a:ext cx="1295400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rgbClr val="000000"/>
                </a:solidFill>
                <a:latin typeface="Helvetica Neue" pitchFamily="-112" charset="0"/>
              </a:rPr>
              <a:t>NEGF</a:t>
            </a:r>
            <a:endParaRPr lang="en-US" sz="2800" dirty="0">
              <a:solidFill>
                <a:srgbClr val="000000"/>
              </a:solidFill>
              <a:latin typeface="Helvetica Neue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266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219200"/>
            <a:ext cx="2362200" cy="11430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Snapshot 2006-12-01 #E9F5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1371600"/>
            <a:ext cx="217805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667000"/>
            <a:ext cx="6324600" cy="9144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4400" y="4038600"/>
            <a:ext cx="7620000" cy="10668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667000" y="1600200"/>
            <a:ext cx="1600200" cy="8382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43600" y="3581400"/>
            <a:ext cx="0" cy="4572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7924800" y="3048000"/>
            <a:ext cx="457200" cy="9144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8382000" y="5181600"/>
            <a:ext cx="304800" cy="9144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800" y="5562600"/>
            <a:ext cx="8001000" cy="10668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28600" y="2514600"/>
            <a:ext cx="8686800" cy="2743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9BE61A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4" name="Picture 13" descr="F5.jpg                                                         00039DE3Macintosh HD                   B746BDFA: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702300"/>
            <a:ext cx="76200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048000" y="1066800"/>
            <a:ext cx="502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600" dirty="0">
                <a:solidFill>
                  <a:srgbClr val="000000"/>
                </a:solidFill>
                <a:latin typeface="Helvetica Neue" pitchFamily="-112" charset="0"/>
              </a:rPr>
              <a:t>A. R. Rocha and S. Sanvito</a:t>
            </a:r>
            <a:r>
              <a:rPr lang="en-GB" sz="1600" i="1" dirty="0">
                <a:solidFill>
                  <a:srgbClr val="000000"/>
                </a:solidFill>
                <a:latin typeface="Helvetica Neue" pitchFamily="-112" charset="0"/>
              </a:rPr>
              <a:t>, </a:t>
            </a:r>
            <a:r>
              <a:rPr lang="en-GB" sz="1600" dirty="0">
                <a:solidFill>
                  <a:srgbClr val="000000"/>
                </a:solidFill>
                <a:latin typeface="Helvetica Neue" pitchFamily="-112" charset="0"/>
              </a:rPr>
              <a:t>PRB </a:t>
            </a:r>
            <a:r>
              <a:rPr lang="en-GB" sz="1600" b="1" dirty="0">
                <a:solidFill>
                  <a:srgbClr val="000000"/>
                </a:solidFill>
                <a:latin typeface="Helvetica Neue" pitchFamily="-112" charset="0"/>
              </a:rPr>
              <a:t>70</a:t>
            </a:r>
            <a:r>
              <a:rPr lang="en-GB" sz="1600" dirty="0">
                <a:solidFill>
                  <a:srgbClr val="000000"/>
                </a:solidFill>
                <a:latin typeface="Helvetica Neue" pitchFamily="-112" charset="0"/>
              </a:rPr>
              <a:t>, 094406 (2004)</a:t>
            </a:r>
            <a:r>
              <a:rPr lang="en-GB" sz="1600" i="1" dirty="0">
                <a:solidFill>
                  <a:srgbClr val="000000"/>
                </a:solidFill>
                <a:latin typeface="Helvetica Neue" pitchFamily="-112" charset="0"/>
              </a:rPr>
              <a:t> </a:t>
            </a:r>
            <a:endParaRPr lang="en-US" sz="1600" dirty="0">
              <a:solidFill>
                <a:srgbClr val="000000"/>
              </a:solidFill>
              <a:latin typeface="Helvetica Neue" pitchFamily="-112" charset="0"/>
            </a:endParaRPr>
          </a:p>
        </p:txBody>
      </p:sp>
      <p:pic>
        <p:nvPicPr>
          <p:cNvPr id="16" name="Picture 15" descr="Snapshot 2006-12-01 #E9F5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21336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Snapshot 2006-12-04 #EA2E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4114800"/>
            <a:ext cx="6781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apshot 2006-12-01 #E9F59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2806700"/>
            <a:ext cx="6172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95942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4313" y="5773508"/>
            <a:ext cx="8910637" cy="795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0840" rIns="90000" bIns="46800">
            <a:spAutoFit/>
          </a:bodyPr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FF"/>
                </a:solidFill>
                <a:latin typeface="Times New Roman" pitchFamily="16" charset="0"/>
                <a:ea typeface="MS PGothic" pitchFamily="34" charset="-128"/>
              </a:rPr>
              <a:t>SMEAGOL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(NEGF): A. R. Rocha 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PRB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73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085414 (2006); Nature Materials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335 (2005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);</a:t>
            </a:r>
          </a:p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                                  I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Rungger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PRB 78, 035407 (2008); </a:t>
            </a:r>
            <a:r>
              <a:rPr lang="en-US" sz="1600" dirty="0" smtClean="0">
                <a:solidFill>
                  <a:srgbClr val="229BE8">
                    <a:lumMod val="75000"/>
                  </a:srgbClr>
                </a:solidFill>
                <a:latin typeface="Times New Roman" pitchFamily="16" charset="0"/>
                <a:ea typeface="MS PGothic" pitchFamily="34" charset="-128"/>
              </a:rPr>
              <a:t>http://www.smeagol.tcd.ie</a:t>
            </a:r>
            <a:endParaRPr lang="en-US" sz="1600" dirty="0">
              <a:solidFill>
                <a:srgbClr val="229BE8">
                  <a:lumMod val="75000"/>
                </a:srgbClr>
              </a:solidFill>
              <a:latin typeface="Times New Roman" pitchFamily="16" charset="0"/>
              <a:ea typeface="MS PGothic" pitchFamily="34" charset="-128"/>
              <a:hlinkClick r:id="rId4"/>
            </a:endParaRPr>
          </a:p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FF"/>
                </a:solidFill>
                <a:latin typeface="Times New Roman" pitchFamily="16" charset="0"/>
                <a:ea typeface="MS PGothic" pitchFamily="34" charset="-128"/>
              </a:rPr>
              <a:t>SIESTA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(DFT): J.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Soler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J. Phys.: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Condens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. Matter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14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2745 (2002)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2714620"/>
            <a:ext cx="4949825" cy="1890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Line 15"/>
          <p:cNvSpPr/>
          <p:nvPr/>
        </p:nvSpPr>
        <p:spPr>
          <a:xfrm>
            <a:off x="2339752" y="3620799"/>
            <a:ext cx="1058878" cy="0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 w="med" len="med"/>
          </a:ln>
        </p:spPr>
      </p:sp>
      <p:sp>
        <p:nvSpPr>
          <p:cNvPr id="10" name="TextBox 9"/>
          <p:cNvSpPr txBox="1"/>
          <p:nvPr/>
        </p:nvSpPr>
        <p:spPr>
          <a:xfrm>
            <a:off x="1239212" y="1325563"/>
            <a:ext cx="5965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Density Functional Theory (DFT)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+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Non-equilibrium Green’s functions (NEGF)</a:t>
            </a:r>
            <a:endParaRPr lang="en-US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6942" y="3549361"/>
            <a:ext cx="252072" cy="383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I</a:t>
            </a:r>
            <a:endParaRPr lang="en-US" sz="2800" b="1" i="1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2020824" y="5187457"/>
            <a:ext cx="4478337" cy="411163"/>
            <a:chOff x="1217" y="3396"/>
            <a:chExt cx="2821" cy="259"/>
          </a:xfrm>
        </p:grpSpPr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1217" y="3396"/>
              <a:ext cx="680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3211" y="3655"/>
              <a:ext cx="827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1897" y="3396"/>
              <a:ext cx="1326" cy="26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graphicFrame>
        <p:nvGraphicFramePr>
          <p:cNvPr id="21" name="Object 11"/>
          <p:cNvGraphicFramePr>
            <a:graphicFrameLocks noChangeAspect="1"/>
          </p:cNvGraphicFramePr>
          <p:nvPr>
            <p:extLst/>
          </p:nvPr>
        </p:nvGraphicFramePr>
        <p:xfrm>
          <a:off x="660336" y="4939807"/>
          <a:ext cx="12144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" name="Equation" r:id="rId6" imgW="927000" imgH="393480" progId="Equation.DSMT4">
                  <p:embed/>
                </p:oleObj>
              </mc:Choice>
              <mc:Fallback>
                <p:oleObj name="Equation" r:id="rId6" imgW="927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336" y="4939807"/>
                        <a:ext cx="12144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6661086" y="5247778"/>
          <a:ext cx="12144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r:id="rId8" imgW="927000" imgH="393480" progId="Equation.DSMT4">
                  <p:embed/>
                </p:oleObj>
              </mc:Choice>
              <mc:Fallback>
                <p:oleObj r:id="rId8" imgW="927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086" y="5247778"/>
                        <a:ext cx="1214438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28600" y="30480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b="1" kern="0" smtClean="0">
                <a:solidFill>
                  <a:srgbClr val="FFFFFF"/>
                </a:solidFill>
              </a:rPr>
              <a:t>Smeagol</a:t>
            </a:r>
            <a:r>
              <a:rPr lang="en-IE" kern="0" smtClean="0">
                <a:solidFill>
                  <a:srgbClr val="FFFFFF"/>
                </a:solidFill>
              </a:rPr>
              <a:t>: first principles electron transport</a:t>
            </a:r>
            <a:endParaRPr lang="en-US" b="1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39752" y="4559223"/>
                <a:ext cx="35402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59223"/>
                <a:ext cx="3540265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5320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981200" y="18893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</a:rPr>
              <a:t>How to read the results ?</a:t>
            </a:r>
          </a:p>
        </p:txBody>
      </p:sp>
      <p:pic>
        <p:nvPicPr>
          <p:cNvPr id="5" name="Picture 3" descr="dos_trc_bias.jpg                                               002621D6Macintosh HD                   C06AA707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2834" y="2819400"/>
            <a:ext cx="3521766" cy="36576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low">
  <a:themeElements>
    <a:clrScheme name="Custom 2">
      <a:dk1>
        <a:sysClr val="windowText" lastClr="000000"/>
      </a:dk1>
      <a:lt1>
        <a:sysClr val="window" lastClr="FFFFFF"/>
      </a:lt1>
      <a:dk2>
        <a:srgbClr val="387025"/>
      </a:dk2>
      <a:lt2>
        <a:srgbClr val="DBF5F9"/>
      </a:lt2>
      <a:accent1>
        <a:srgbClr val="387025"/>
      </a:accent1>
      <a:accent2>
        <a:srgbClr val="FFF98D"/>
      </a:accent2>
      <a:accent3>
        <a:srgbClr val="A4DB92"/>
      </a:accent3>
      <a:accent4>
        <a:srgbClr val="A4DB92"/>
      </a:accent4>
      <a:accent5>
        <a:srgbClr val="7CCA62"/>
      </a:accent5>
      <a:accent6>
        <a:srgbClr val="A5C249"/>
      </a:accent6>
      <a:hlink>
        <a:srgbClr val="387025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14007</TotalTime>
  <Words>2479</Words>
  <Application>Microsoft Office PowerPoint</Application>
  <PresentationFormat>On-screen Show (4:3)</PresentationFormat>
  <Paragraphs>485</Paragraphs>
  <Slides>57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9" baseType="lpstr">
      <vt:lpstr>ＭＳ Ｐゴシック</vt:lpstr>
      <vt:lpstr>ＭＳ Ｐゴシック</vt:lpstr>
      <vt:lpstr>Arial</vt:lpstr>
      <vt:lpstr>Arial Rounded MT Bold</vt:lpstr>
      <vt:lpstr>Calibri</vt:lpstr>
      <vt:lpstr>Cambria Math</vt:lpstr>
      <vt:lpstr>Constantia</vt:lpstr>
      <vt:lpstr>DejaVu Sans</vt:lpstr>
      <vt:lpstr>GillSans</vt:lpstr>
      <vt:lpstr>Helvetica Neue</vt:lpstr>
      <vt:lpstr>Symbol</vt:lpstr>
      <vt:lpstr>Times New Roman</vt:lpstr>
      <vt:lpstr>Wingdings</vt:lpstr>
      <vt:lpstr>Wingdings 2</vt:lpstr>
      <vt:lpstr>ヒラギノ角ゴ Pro W3</vt:lpstr>
      <vt:lpstr>ヒラギノ角ゴ Pro W6</vt:lpstr>
      <vt:lpstr>Blank Presentation</vt:lpstr>
      <vt:lpstr>1_Flow</vt:lpstr>
      <vt:lpstr>3_Blank Presentation</vt:lpstr>
      <vt:lpstr>3_Flow</vt:lpstr>
      <vt:lpstr>Equation</vt:lpstr>
      <vt:lpstr>MathType 6.0 Equation</vt:lpstr>
      <vt:lpstr>PowerPoint Presentation</vt:lpstr>
      <vt:lpstr>Outline</vt:lpstr>
      <vt:lpstr>Yesterday’s lectures</vt:lpstr>
      <vt:lpstr>Let’s remind ourselves what  we covered last time…</vt:lpstr>
      <vt:lpstr>Occupation and current</vt:lpstr>
      <vt:lpstr>From single level to atomistic</vt:lpstr>
      <vt:lpstr>From single level to atomistic</vt:lpstr>
      <vt:lpstr>PowerPoint Presentation</vt:lpstr>
      <vt:lpstr>PowerPoint Presentation</vt:lpstr>
      <vt:lpstr>How to read the results ?</vt:lpstr>
      <vt:lpstr>How to read the results ?</vt:lpstr>
      <vt:lpstr>How to read the results ?</vt:lpstr>
      <vt:lpstr>Density Functional Theory</vt:lpstr>
      <vt:lpstr>Problems, problems, problems…</vt:lpstr>
      <vt:lpstr>Level alignment problem</vt:lpstr>
      <vt:lpstr>Quantum transport</vt:lpstr>
      <vt:lpstr>Quantum transport</vt:lpstr>
      <vt:lpstr>Ionization potential and electron affinity</vt:lpstr>
      <vt:lpstr>Ionization potential and electron affinity</vt:lpstr>
      <vt:lpstr>LDA versus experiment</vt:lpstr>
      <vt:lpstr>Can we improve it?</vt:lpstr>
      <vt:lpstr>Why DFT???</vt:lpstr>
      <vt:lpstr>PowerPoint Presentation</vt:lpstr>
      <vt:lpstr>Self-interaction</vt:lpstr>
      <vt:lpstr>Self-interaction</vt:lpstr>
      <vt:lpstr>Self-interaction</vt:lpstr>
      <vt:lpstr>Self-interaction and transport</vt:lpstr>
      <vt:lpstr>Problems, problems, problems…</vt:lpstr>
      <vt:lpstr>Organic/inorganic interfaces</vt:lpstr>
      <vt:lpstr>Organic/inorganic interfaces</vt:lpstr>
      <vt:lpstr>Organic/inorganic interfaces</vt:lpstr>
      <vt:lpstr>A benchmark system: Benzene/Li interface</vt:lpstr>
      <vt:lpstr>Constrained-DFT* (CDFT) approach</vt:lpstr>
      <vt:lpstr>Procedure is based on total energy differences</vt:lpstr>
      <vt:lpstr>Comparison to classical image charge model</vt:lpstr>
      <vt:lpstr>Benzene on Li</vt:lpstr>
      <vt:lpstr>How can we capture image charge effect in practice?</vt:lpstr>
      <vt:lpstr>Example: BDT between Au electrodes</vt:lpstr>
      <vt:lpstr>Strong versus weak coupling</vt:lpstr>
      <vt:lpstr>Strong coupling: molecules on surfaces</vt:lpstr>
      <vt:lpstr>Switching rates..</vt:lpstr>
      <vt:lpstr>Image charge effect demonstrated experimentally</vt:lpstr>
      <vt:lpstr>Image charge effect demonstrated experimentally</vt:lpstr>
      <vt:lpstr>Current vs. voltage</vt:lpstr>
      <vt:lpstr>Transmission vs. bias</vt:lpstr>
      <vt:lpstr>GGA/LDA miss the derivative discontinuity!</vt:lpstr>
      <vt:lpstr>For weakly coupled systems it is more appropriate to use Master equation transport   Parameters can be extracted from DFT/NEGF</vt:lpstr>
      <vt:lpstr>Coulomb blockade regime</vt:lpstr>
      <vt:lpstr>Master equation</vt:lpstr>
      <vt:lpstr>Pauly Master Equation </vt:lpstr>
      <vt:lpstr>First order in HT: sequential tunneling</vt:lpstr>
      <vt:lpstr>Second order in HT: co-tunneling</vt:lpstr>
      <vt:lpstr>What do we need from DFT?  1)Coupling constants to electrodes 2)Total energy differences</vt:lpstr>
      <vt:lpstr>How to change the distance?</vt:lpstr>
      <vt:lpstr>1)Extract ΓL and ΓR from Smeagol:</vt:lpstr>
      <vt:lpstr>2)Total energy differences</vt:lpstr>
      <vt:lpstr>Let’s compare to experiment</vt:lpstr>
    </vt:vector>
  </TitlesOfParts>
  <Company>DETAIL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ivan</cp:lastModifiedBy>
  <cp:revision>1652</cp:revision>
  <dcterms:created xsi:type="dcterms:W3CDTF">2013-09-20T16:22:30Z</dcterms:created>
  <dcterms:modified xsi:type="dcterms:W3CDTF">2014-10-23T11:12:20Z</dcterms:modified>
</cp:coreProperties>
</file>